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2" r:id="rId5"/>
    <p:sldId id="265" r:id="rId6"/>
    <p:sldId id="277" r:id="rId7"/>
    <p:sldId id="278" r:id="rId8"/>
    <p:sldId id="279" r:id="rId9"/>
    <p:sldId id="281" r:id="rId10"/>
    <p:sldId id="288" r:id="rId11"/>
    <p:sldId id="280" r:id="rId12"/>
    <p:sldId id="282" r:id="rId13"/>
    <p:sldId id="283" r:id="rId14"/>
    <p:sldId id="285" r:id="rId15"/>
    <p:sldId id="291" r:id="rId16"/>
    <p:sldId id="292" r:id="rId17"/>
    <p:sldId id="290" r:id="rId18"/>
    <p:sldId id="293" r:id="rId19"/>
    <p:sldId id="269"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152"/>
    <a:srgbClr val="9CC1A0"/>
    <a:srgbClr val="D7C4B7"/>
    <a:srgbClr val="354D52"/>
    <a:srgbClr val="30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81" d="100"/>
          <a:sy n="81" d="100"/>
        </p:scale>
        <p:origin x="180" y="732"/>
      </p:cViewPr>
      <p:guideLst/>
    </p:cSldViewPr>
  </p:slideViewPr>
  <p:outlineViewPr>
    <p:cViewPr>
      <p:scale>
        <a:sx n="33" d="100"/>
        <a:sy n="33" d="100"/>
      </p:scale>
      <p:origin x="0" y="-42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6F89B-3A94-4036-ACB4-718AB3D49B92}" type="doc">
      <dgm:prSet loTypeId="urn:diagrams.loki3.com/VaryingWidthList" loCatId="list" qsTypeId="urn:microsoft.com/office/officeart/2005/8/quickstyle/simple1" qsCatId="simple" csTypeId="urn:microsoft.com/office/officeart/2005/8/colors/accent0_1" csCatId="mainScheme" phldr="1"/>
      <dgm:spPr/>
      <dgm:t>
        <a:bodyPr/>
        <a:lstStyle/>
        <a:p>
          <a:endParaRPr lang="fi-FI"/>
        </a:p>
      </dgm:t>
    </dgm:pt>
    <dgm:pt modelId="{595E304E-FBAD-4F1D-9B0E-BE4B10C594B6}">
      <dgm:prSet phldrT="[Text]"/>
      <dgm:spPr/>
      <dgm:t>
        <a:bodyPr/>
        <a:lstStyle/>
        <a:p>
          <a:r>
            <a:rPr lang="fi-FI" dirty="0"/>
            <a:t>1. Lähiluonnon saavutettavuus</a:t>
          </a:r>
        </a:p>
      </dgm:t>
      <dgm:extLst>
        <a:ext uri="{E40237B7-FDA0-4F09-8148-C483321AD2D9}">
          <dgm14:cNvPr xmlns:dgm14="http://schemas.microsoft.com/office/drawing/2010/diagram" id="0" name="" descr="Virkistyskäyttöstrategian tavoitteet ovat: 1. lähiluonto on tasavertaisesti ja esteettömästi kakkien saavutettavissa.&#10;2. Luonnon virkistyskäyttö otetaan entistä vahvemmin osaksi terveyden ja hyvinvoinnin edistämistä.&#10;3. Luonnon monimuotoisuudesta ja kantokyvystä huolehditaan virkistyskäytössä.&#10;4. Luonnon virkistyskäytön resursseja ja alueita ja palveluita tunnistetaan ja vahvistetaan kysyntälähtöisesti ja yhteistyöllä.&#10;5. Erilaisia tapoja luonnon virkistyskäyttöön arvostetaan ja sovitetaan yhteen ja ennakoidaan virkistyskäytön tulevaisuutta esimerkiksi ilmaston muuttuessa. &#10;"/>
        </a:ext>
      </dgm:extLst>
    </dgm:pt>
    <dgm:pt modelId="{3AED9C36-955B-4325-A12B-52F8FE9C6CC8}" type="parTrans" cxnId="{AE16D46B-657C-4DD8-BBBE-53E18942BB60}">
      <dgm:prSet/>
      <dgm:spPr/>
      <dgm:t>
        <a:bodyPr/>
        <a:lstStyle/>
        <a:p>
          <a:endParaRPr lang="fi-FI"/>
        </a:p>
      </dgm:t>
    </dgm:pt>
    <dgm:pt modelId="{0D6EBA46-1FB8-459E-80CA-66C07EFB4A37}" type="sibTrans" cxnId="{AE16D46B-657C-4DD8-BBBE-53E18942BB60}">
      <dgm:prSet/>
      <dgm:spPr/>
      <dgm:t>
        <a:bodyPr/>
        <a:lstStyle/>
        <a:p>
          <a:endParaRPr lang="fi-FI"/>
        </a:p>
      </dgm:t>
    </dgm:pt>
    <dgm:pt modelId="{0ED4CDD2-7F96-45CD-A0C4-93DAD6807383}">
      <dgm:prSet phldrT="[Text]"/>
      <dgm:spPr/>
      <dgm:t>
        <a:bodyPr/>
        <a:lstStyle/>
        <a:p>
          <a:r>
            <a:rPr lang="fi-FI" dirty="0"/>
            <a:t>2. Terveyden ja hyvinvoinnin edistäminen</a:t>
          </a:r>
        </a:p>
      </dgm:t>
    </dgm:pt>
    <dgm:pt modelId="{60B61C86-20BA-42A2-9EA3-CC7BCDBB95D4}" type="parTrans" cxnId="{E0BDC80B-8490-4CB5-8E31-94F7739F0850}">
      <dgm:prSet/>
      <dgm:spPr/>
      <dgm:t>
        <a:bodyPr/>
        <a:lstStyle/>
        <a:p>
          <a:endParaRPr lang="fi-FI"/>
        </a:p>
      </dgm:t>
    </dgm:pt>
    <dgm:pt modelId="{8D82D5FC-0D53-4238-9AF1-F0004C434AA6}" type="sibTrans" cxnId="{E0BDC80B-8490-4CB5-8E31-94F7739F0850}">
      <dgm:prSet/>
      <dgm:spPr/>
      <dgm:t>
        <a:bodyPr/>
        <a:lstStyle/>
        <a:p>
          <a:endParaRPr lang="fi-FI"/>
        </a:p>
      </dgm:t>
    </dgm:pt>
    <dgm:pt modelId="{25A9EFF0-CEFE-400B-A138-353FFB6DA6CC}">
      <dgm:prSet phldrT="[Text]"/>
      <dgm:spPr/>
      <dgm:t>
        <a:bodyPr/>
        <a:lstStyle/>
        <a:p>
          <a:r>
            <a:rPr lang="fi-FI" dirty="0"/>
            <a:t>3. Luonnon kestävyyden vaaliminen virkistyskäytössä</a:t>
          </a:r>
        </a:p>
      </dgm:t>
    </dgm:pt>
    <dgm:pt modelId="{AD81EBF2-9CAF-4C94-8984-A12EFD1144B8}" type="parTrans" cxnId="{E65BFCA1-700D-4731-8C58-1E823CD325D6}">
      <dgm:prSet/>
      <dgm:spPr/>
      <dgm:t>
        <a:bodyPr/>
        <a:lstStyle/>
        <a:p>
          <a:endParaRPr lang="fi-FI"/>
        </a:p>
      </dgm:t>
    </dgm:pt>
    <dgm:pt modelId="{4CDEBAB6-257C-4D5E-8D8D-8A283C2B12FB}" type="sibTrans" cxnId="{E65BFCA1-700D-4731-8C58-1E823CD325D6}">
      <dgm:prSet/>
      <dgm:spPr/>
      <dgm:t>
        <a:bodyPr/>
        <a:lstStyle/>
        <a:p>
          <a:endParaRPr lang="fi-FI"/>
        </a:p>
      </dgm:t>
    </dgm:pt>
    <dgm:pt modelId="{59D89152-63EF-4F87-8AC5-D6AB5A853865}">
      <dgm:prSet/>
      <dgm:spPr/>
      <dgm:t>
        <a:bodyPr/>
        <a:lstStyle/>
        <a:p>
          <a:r>
            <a:rPr lang="fi-FI" dirty="0"/>
            <a:t>4. Voimavarojen tunnistaminen ja yhteistyö</a:t>
          </a:r>
        </a:p>
      </dgm:t>
    </dgm:pt>
    <dgm:pt modelId="{63CCF0B8-BC34-4D17-BCE8-1451455D104D}" type="parTrans" cxnId="{503FD787-CD84-43D4-8A0F-089C184A88CD}">
      <dgm:prSet/>
      <dgm:spPr/>
      <dgm:t>
        <a:bodyPr/>
        <a:lstStyle/>
        <a:p>
          <a:endParaRPr lang="fi-FI"/>
        </a:p>
      </dgm:t>
    </dgm:pt>
    <dgm:pt modelId="{3779542C-E843-41D1-9A96-4E5914530EE8}" type="sibTrans" cxnId="{503FD787-CD84-43D4-8A0F-089C184A88CD}">
      <dgm:prSet/>
      <dgm:spPr/>
      <dgm:t>
        <a:bodyPr/>
        <a:lstStyle/>
        <a:p>
          <a:endParaRPr lang="fi-FI"/>
        </a:p>
      </dgm:t>
    </dgm:pt>
    <dgm:pt modelId="{23CBDD9A-72F8-4364-9222-C738A1937539}">
      <dgm:prSet/>
      <dgm:spPr/>
      <dgm:t>
        <a:bodyPr/>
        <a:lstStyle/>
        <a:p>
          <a:r>
            <a:rPr lang="fi-FI" dirty="0"/>
            <a:t>5. Luonnon virkistyskäytön monimuotoisuus</a:t>
          </a:r>
        </a:p>
      </dgm:t>
    </dgm:pt>
    <dgm:pt modelId="{CC8E1506-5DD1-4FBA-881A-22AC16A8822C}" type="parTrans" cxnId="{C50FCB70-74D9-4148-A6C6-6452672C8DA4}">
      <dgm:prSet/>
      <dgm:spPr/>
      <dgm:t>
        <a:bodyPr/>
        <a:lstStyle/>
        <a:p>
          <a:endParaRPr lang="fi-FI"/>
        </a:p>
      </dgm:t>
    </dgm:pt>
    <dgm:pt modelId="{73EE1BFC-3E96-4ED3-89F4-BA58966433E4}" type="sibTrans" cxnId="{C50FCB70-74D9-4148-A6C6-6452672C8DA4}">
      <dgm:prSet/>
      <dgm:spPr/>
      <dgm:t>
        <a:bodyPr/>
        <a:lstStyle/>
        <a:p>
          <a:endParaRPr lang="fi-FI"/>
        </a:p>
      </dgm:t>
    </dgm:pt>
    <dgm:pt modelId="{24CB27E1-389F-4D7C-89C7-937F8BC1FBF7}" type="pres">
      <dgm:prSet presAssocID="{5DF6F89B-3A94-4036-ACB4-718AB3D49B92}" presName="Name0" presStyleCnt="0">
        <dgm:presLayoutVars>
          <dgm:resizeHandles/>
        </dgm:presLayoutVars>
      </dgm:prSet>
      <dgm:spPr/>
    </dgm:pt>
    <dgm:pt modelId="{E00E3C60-9113-4D10-9078-5D0BF829C88D}" type="pres">
      <dgm:prSet presAssocID="{595E304E-FBAD-4F1D-9B0E-BE4B10C594B6}" presName="text" presStyleLbl="node1" presStyleIdx="0" presStyleCnt="5" custScaleX="786694">
        <dgm:presLayoutVars>
          <dgm:bulletEnabled val="1"/>
        </dgm:presLayoutVars>
      </dgm:prSet>
      <dgm:spPr/>
    </dgm:pt>
    <dgm:pt modelId="{EB192F34-80B8-4408-9BAE-2B20F98584F3}" type="pres">
      <dgm:prSet presAssocID="{0D6EBA46-1FB8-459E-80CA-66C07EFB4A37}" presName="space" presStyleCnt="0"/>
      <dgm:spPr/>
    </dgm:pt>
    <dgm:pt modelId="{39BA101A-6EE0-4F28-B56D-BE5F38C47EBA}" type="pres">
      <dgm:prSet presAssocID="{0ED4CDD2-7F96-45CD-A0C4-93DAD6807383}" presName="text" presStyleLbl="node1" presStyleIdx="1" presStyleCnt="5" custScaleX="747889">
        <dgm:presLayoutVars>
          <dgm:bulletEnabled val="1"/>
        </dgm:presLayoutVars>
      </dgm:prSet>
      <dgm:spPr/>
    </dgm:pt>
    <dgm:pt modelId="{761B3068-30E5-4E11-AB9F-FCE4E4966E9B}" type="pres">
      <dgm:prSet presAssocID="{8D82D5FC-0D53-4238-9AF1-F0004C434AA6}" presName="space" presStyleCnt="0"/>
      <dgm:spPr/>
    </dgm:pt>
    <dgm:pt modelId="{1EFFC2F0-0ED7-4D0D-B71A-9CC6B163D01D}" type="pres">
      <dgm:prSet presAssocID="{25A9EFF0-CEFE-400B-A138-353FFB6DA6CC}" presName="text" presStyleLbl="node1" presStyleIdx="2" presStyleCnt="5" custScaleX="716139">
        <dgm:presLayoutVars>
          <dgm:bulletEnabled val="1"/>
        </dgm:presLayoutVars>
      </dgm:prSet>
      <dgm:spPr/>
    </dgm:pt>
    <dgm:pt modelId="{678F288E-14B2-47E8-A343-4347615608DF}" type="pres">
      <dgm:prSet presAssocID="{4CDEBAB6-257C-4D5E-8D8D-8A283C2B12FB}" presName="space" presStyleCnt="0"/>
      <dgm:spPr/>
    </dgm:pt>
    <dgm:pt modelId="{9F445FC5-0BD6-45DF-9EB5-58B9CCDC1305}" type="pres">
      <dgm:prSet presAssocID="{59D89152-63EF-4F87-8AC5-D6AB5A853865}" presName="text" presStyleLbl="node1" presStyleIdx="3" presStyleCnt="5" custScaleX="737306">
        <dgm:presLayoutVars>
          <dgm:bulletEnabled val="1"/>
        </dgm:presLayoutVars>
      </dgm:prSet>
      <dgm:spPr/>
    </dgm:pt>
    <dgm:pt modelId="{5224B1F4-1736-4AE7-9EC3-A4602CA079DB}" type="pres">
      <dgm:prSet presAssocID="{3779542C-E843-41D1-9A96-4E5914530EE8}" presName="space" presStyleCnt="0"/>
      <dgm:spPr/>
    </dgm:pt>
    <dgm:pt modelId="{FDEC7569-9CB6-4719-8BD7-005E2A2F0CD5}" type="pres">
      <dgm:prSet presAssocID="{23CBDD9A-72F8-4364-9222-C738A1937539}" presName="text" presStyleLbl="node1" presStyleIdx="4" presStyleCnt="5" custScaleX="837188">
        <dgm:presLayoutVars>
          <dgm:bulletEnabled val="1"/>
        </dgm:presLayoutVars>
      </dgm:prSet>
      <dgm:spPr/>
    </dgm:pt>
  </dgm:ptLst>
  <dgm:cxnLst>
    <dgm:cxn modelId="{E0BDC80B-8490-4CB5-8E31-94F7739F0850}" srcId="{5DF6F89B-3A94-4036-ACB4-718AB3D49B92}" destId="{0ED4CDD2-7F96-45CD-A0C4-93DAD6807383}" srcOrd="1" destOrd="0" parTransId="{60B61C86-20BA-42A2-9EA3-CC7BCDBB95D4}" sibTransId="{8D82D5FC-0D53-4238-9AF1-F0004C434AA6}"/>
    <dgm:cxn modelId="{861FE117-CA56-4300-954A-2FB25C7B6B3F}" type="presOf" srcId="{23CBDD9A-72F8-4364-9222-C738A1937539}" destId="{FDEC7569-9CB6-4719-8BD7-005E2A2F0CD5}" srcOrd="0" destOrd="0" presId="urn:diagrams.loki3.com/VaryingWidthList"/>
    <dgm:cxn modelId="{D34ACE63-09A1-440D-8112-AFA9670550D4}" type="presOf" srcId="{595E304E-FBAD-4F1D-9B0E-BE4B10C594B6}" destId="{E00E3C60-9113-4D10-9078-5D0BF829C88D}" srcOrd="0" destOrd="0" presId="urn:diagrams.loki3.com/VaryingWidthList"/>
    <dgm:cxn modelId="{AE16D46B-657C-4DD8-BBBE-53E18942BB60}" srcId="{5DF6F89B-3A94-4036-ACB4-718AB3D49B92}" destId="{595E304E-FBAD-4F1D-9B0E-BE4B10C594B6}" srcOrd="0" destOrd="0" parTransId="{3AED9C36-955B-4325-A12B-52F8FE9C6CC8}" sibTransId="{0D6EBA46-1FB8-459E-80CA-66C07EFB4A37}"/>
    <dgm:cxn modelId="{C50FCB70-74D9-4148-A6C6-6452672C8DA4}" srcId="{5DF6F89B-3A94-4036-ACB4-718AB3D49B92}" destId="{23CBDD9A-72F8-4364-9222-C738A1937539}" srcOrd="4" destOrd="0" parTransId="{CC8E1506-5DD1-4FBA-881A-22AC16A8822C}" sibTransId="{73EE1BFC-3E96-4ED3-89F4-BA58966433E4}"/>
    <dgm:cxn modelId="{0F24C456-F0AF-41A3-AA21-FA48073B41AF}" type="presOf" srcId="{5DF6F89B-3A94-4036-ACB4-718AB3D49B92}" destId="{24CB27E1-389F-4D7C-89C7-937F8BC1FBF7}" srcOrd="0" destOrd="0" presId="urn:diagrams.loki3.com/VaryingWidthList"/>
    <dgm:cxn modelId="{55FFD056-12EC-474C-BEFB-2BE4CE4F64EF}" type="presOf" srcId="{0ED4CDD2-7F96-45CD-A0C4-93DAD6807383}" destId="{39BA101A-6EE0-4F28-B56D-BE5F38C47EBA}" srcOrd="0" destOrd="0" presId="urn:diagrams.loki3.com/VaryingWidthList"/>
    <dgm:cxn modelId="{04814687-1D0B-451D-BD75-C30064C49B66}" type="presOf" srcId="{59D89152-63EF-4F87-8AC5-D6AB5A853865}" destId="{9F445FC5-0BD6-45DF-9EB5-58B9CCDC1305}" srcOrd="0" destOrd="0" presId="urn:diagrams.loki3.com/VaryingWidthList"/>
    <dgm:cxn modelId="{503FD787-CD84-43D4-8A0F-089C184A88CD}" srcId="{5DF6F89B-3A94-4036-ACB4-718AB3D49B92}" destId="{59D89152-63EF-4F87-8AC5-D6AB5A853865}" srcOrd="3" destOrd="0" parTransId="{63CCF0B8-BC34-4D17-BCE8-1451455D104D}" sibTransId="{3779542C-E843-41D1-9A96-4E5914530EE8}"/>
    <dgm:cxn modelId="{E65BFCA1-700D-4731-8C58-1E823CD325D6}" srcId="{5DF6F89B-3A94-4036-ACB4-718AB3D49B92}" destId="{25A9EFF0-CEFE-400B-A138-353FFB6DA6CC}" srcOrd="2" destOrd="0" parTransId="{AD81EBF2-9CAF-4C94-8984-A12EFD1144B8}" sibTransId="{4CDEBAB6-257C-4D5E-8D8D-8A283C2B12FB}"/>
    <dgm:cxn modelId="{1C7178C2-7E27-46F0-A369-E4C2B1C486BF}" type="presOf" srcId="{25A9EFF0-CEFE-400B-A138-353FFB6DA6CC}" destId="{1EFFC2F0-0ED7-4D0D-B71A-9CC6B163D01D}" srcOrd="0" destOrd="0" presId="urn:diagrams.loki3.com/VaryingWidthList"/>
    <dgm:cxn modelId="{8A31C16E-CAE5-4457-BEC0-F280672CC2E3}" type="presParOf" srcId="{24CB27E1-389F-4D7C-89C7-937F8BC1FBF7}" destId="{E00E3C60-9113-4D10-9078-5D0BF829C88D}" srcOrd="0" destOrd="0" presId="urn:diagrams.loki3.com/VaryingWidthList"/>
    <dgm:cxn modelId="{DD6B4638-2A53-4F8B-B445-EC75F67464BE}" type="presParOf" srcId="{24CB27E1-389F-4D7C-89C7-937F8BC1FBF7}" destId="{EB192F34-80B8-4408-9BAE-2B20F98584F3}" srcOrd="1" destOrd="0" presId="urn:diagrams.loki3.com/VaryingWidthList"/>
    <dgm:cxn modelId="{07F97365-7A66-4FE8-A774-2E8F4BDE8424}" type="presParOf" srcId="{24CB27E1-389F-4D7C-89C7-937F8BC1FBF7}" destId="{39BA101A-6EE0-4F28-B56D-BE5F38C47EBA}" srcOrd="2" destOrd="0" presId="urn:diagrams.loki3.com/VaryingWidthList"/>
    <dgm:cxn modelId="{02FB8A92-3986-4EFE-A8DB-887DD0D39956}" type="presParOf" srcId="{24CB27E1-389F-4D7C-89C7-937F8BC1FBF7}" destId="{761B3068-30E5-4E11-AB9F-FCE4E4966E9B}" srcOrd="3" destOrd="0" presId="urn:diagrams.loki3.com/VaryingWidthList"/>
    <dgm:cxn modelId="{D6892D6F-4AC9-4D3D-9E1C-D1A2AE25E0E2}" type="presParOf" srcId="{24CB27E1-389F-4D7C-89C7-937F8BC1FBF7}" destId="{1EFFC2F0-0ED7-4D0D-B71A-9CC6B163D01D}" srcOrd="4" destOrd="0" presId="urn:diagrams.loki3.com/VaryingWidthList"/>
    <dgm:cxn modelId="{77859418-6C00-4191-8E9C-0CA96D2A34CF}" type="presParOf" srcId="{24CB27E1-389F-4D7C-89C7-937F8BC1FBF7}" destId="{678F288E-14B2-47E8-A343-4347615608DF}" srcOrd="5" destOrd="0" presId="urn:diagrams.loki3.com/VaryingWidthList"/>
    <dgm:cxn modelId="{6CB26000-AE1B-4A4F-AB7C-EA03EAF0BC2D}" type="presParOf" srcId="{24CB27E1-389F-4D7C-89C7-937F8BC1FBF7}" destId="{9F445FC5-0BD6-45DF-9EB5-58B9CCDC1305}" srcOrd="6" destOrd="0" presId="urn:diagrams.loki3.com/VaryingWidthList"/>
    <dgm:cxn modelId="{CE0CA124-FCF7-4BE8-A279-9D22A07B9B69}" type="presParOf" srcId="{24CB27E1-389F-4D7C-89C7-937F8BC1FBF7}" destId="{5224B1F4-1736-4AE7-9EC3-A4602CA079DB}" srcOrd="7" destOrd="0" presId="urn:diagrams.loki3.com/VaryingWidthList"/>
    <dgm:cxn modelId="{DD6D686B-C426-40A9-A965-7414A6EEA053}" type="presParOf" srcId="{24CB27E1-389F-4D7C-89C7-937F8BC1FBF7}" destId="{FDEC7569-9CB6-4719-8BD7-005E2A2F0CD5}"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E3C60-9113-4D10-9078-5D0BF829C88D}">
      <dsp:nvSpPr>
        <dsp:cNvPr id="0" name=""/>
        <dsp:cNvSpPr/>
      </dsp:nvSpPr>
      <dsp:spPr>
        <a:xfrm>
          <a:off x="0" y="1912"/>
          <a:ext cx="10515600" cy="8360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fi-FI" sz="3700" kern="1200" dirty="0"/>
            <a:t>1. Lähiluonnon saavutettavuus</a:t>
          </a:r>
        </a:p>
      </dsp:txBody>
      <dsp:txXfrm>
        <a:off x="0" y="1912"/>
        <a:ext cx="10515600" cy="836060"/>
      </dsp:txXfrm>
    </dsp:sp>
    <dsp:sp modelId="{39BA101A-6EE0-4F28-B56D-BE5F38C47EBA}">
      <dsp:nvSpPr>
        <dsp:cNvPr id="0" name=""/>
        <dsp:cNvSpPr/>
      </dsp:nvSpPr>
      <dsp:spPr>
        <a:xfrm>
          <a:off x="0" y="879775"/>
          <a:ext cx="10515600" cy="8360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fi-FI" sz="3700" kern="1200" dirty="0"/>
            <a:t>2. Terveyden ja hyvinvoinnin edistäminen</a:t>
          </a:r>
        </a:p>
      </dsp:txBody>
      <dsp:txXfrm>
        <a:off x="0" y="879775"/>
        <a:ext cx="10515600" cy="836060"/>
      </dsp:txXfrm>
    </dsp:sp>
    <dsp:sp modelId="{1EFFC2F0-0ED7-4D0D-B71A-9CC6B163D01D}">
      <dsp:nvSpPr>
        <dsp:cNvPr id="0" name=""/>
        <dsp:cNvSpPr/>
      </dsp:nvSpPr>
      <dsp:spPr>
        <a:xfrm>
          <a:off x="0" y="1757638"/>
          <a:ext cx="10515600" cy="8360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fi-FI" sz="3700" kern="1200" dirty="0"/>
            <a:t>3. Luonnon kestävyyden vaaliminen virkistyskäytössä</a:t>
          </a:r>
        </a:p>
      </dsp:txBody>
      <dsp:txXfrm>
        <a:off x="0" y="1757638"/>
        <a:ext cx="10515600" cy="836060"/>
      </dsp:txXfrm>
    </dsp:sp>
    <dsp:sp modelId="{9F445FC5-0BD6-45DF-9EB5-58B9CCDC1305}">
      <dsp:nvSpPr>
        <dsp:cNvPr id="0" name=""/>
        <dsp:cNvSpPr/>
      </dsp:nvSpPr>
      <dsp:spPr>
        <a:xfrm>
          <a:off x="0" y="2635502"/>
          <a:ext cx="10515600" cy="8360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fi-FI" sz="3700" kern="1200" dirty="0"/>
            <a:t>4. Voimavarojen tunnistaminen ja yhteistyö</a:t>
          </a:r>
        </a:p>
      </dsp:txBody>
      <dsp:txXfrm>
        <a:off x="0" y="2635502"/>
        <a:ext cx="10515600" cy="836060"/>
      </dsp:txXfrm>
    </dsp:sp>
    <dsp:sp modelId="{FDEC7569-9CB6-4719-8BD7-005E2A2F0CD5}">
      <dsp:nvSpPr>
        <dsp:cNvPr id="0" name=""/>
        <dsp:cNvSpPr/>
      </dsp:nvSpPr>
      <dsp:spPr>
        <a:xfrm>
          <a:off x="0" y="3513365"/>
          <a:ext cx="10515600" cy="8360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marL="0" lvl="0" indent="0" algn="ctr" defTabSz="1644650">
            <a:lnSpc>
              <a:spcPct val="90000"/>
            </a:lnSpc>
            <a:spcBef>
              <a:spcPct val="0"/>
            </a:spcBef>
            <a:spcAft>
              <a:spcPct val="35000"/>
            </a:spcAft>
            <a:buNone/>
          </a:pPr>
          <a:r>
            <a:rPr lang="fi-FI" sz="3700" kern="1200" dirty="0"/>
            <a:t>5. Luonnon virkistyskäytön monimuotoisuus</a:t>
          </a:r>
        </a:p>
      </dsp:txBody>
      <dsp:txXfrm>
        <a:off x="0" y="3513365"/>
        <a:ext cx="10515600" cy="836060"/>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FB8C-A4DD-5F42-876E-0DE32318DFC6}" type="datetimeFigureOut">
              <a:rPr lang="fi-FI" smtClean="0"/>
              <a:t>16.6.2022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B220D-B117-1245-9553-24C72C0F5C84}" type="slidenum">
              <a:rPr lang="fi-FI" smtClean="0"/>
              <a:t>‹#›</a:t>
            </a:fld>
            <a:endParaRPr lang="fi-FI"/>
          </a:p>
        </p:txBody>
      </p:sp>
    </p:spTree>
    <p:extLst>
      <p:ext uri="{BB962C8B-B14F-4D97-AF65-F5344CB8AC3E}">
        <p14:creationId xmlns:p14="http://schemas.microsoft.com/office/powerpoint/2010/main" val="86292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39B220D-B117-1245-9553-24C72C0F5C84}" type="slidenum">
              <a:rPr lang="fi-FI" smtClean="0"/>
              <a:t>1</a:t>
            </a:fld>
            <a:endParaRPr lang="fi-FI"/>
          </a:p>
        </p:txBody>
      </p:sp>
    </p:spTree>
    <p:extLst>
      <p:ext uri="{BB962C8B-B14F-4D97-AF65-F5344CB8AC3E}">
        <p14:creationId xmlns:p14="http://schemas.microsoft.com/office/powerpoint/2010/main" val="79956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Tietoa voidaan tuottaa myös </a:t>
            </a:r>
            <a:r>
              <a:rPr lang="fi-FI" dirty="0" err="1"/>
              <a:t>karttamuodossta</a:t>
            </a:r>
            <a:r>
              <a:rPr lang="fi-FI" dirty="0"/>
              <a:t>. Tässä on esimerkiksi kartta pyöräilykerroista per hehtaari Hollannissa</a:t>
            </a:r>
          </a:p>
        </p:txBody>
      </p:sp>
      <p:sp>
        <p:nvSpPr>
          <p:cNvPr id="4" name="Slide Number Placeholder 3"/>
          <p:cNvSpPr>
            <a:spLocks noGrp="1"/>
          </p:cNvSpPr>
          <p:nvPr>
            <p:ph type="sldNum" sz="quarter" idx="5"/>
          </p:nvPr>
        </p:nvSpPr>
        <p:spPr/>
        <p:txBody>
          <a:bodyPr/>
          <a:lstStyle/>
          <a:p>
            <a:fld id="{039B220D-B117-1245-9553-24C72C0F5C84}" type="slidenum">
              <a:rPr lang="fi-FI" smtClean="0"/>
              <a:t>10</a:t>
            </a:fld>
            <a:endParaRPr lang="fi-FI"/>
          </a:p>
        </p:txBody>
      </p:sp>
    </p:spTree>
    <p:extLst>
      <p:ext uri="{BB962C8B-B14F-4D97-AF65-F5344CB8AC3E}">
        <p14:creationId xmlns:p14="http://schemas.microsoft.com/office/powerpoint/2010/main" val="234522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Suomessa arvioitu lähivirkistyskertojen määrää maakunnittain ja kohteen maanomistajan mukaan jaoteltuna (Lankia et al. 2015)</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Ei ollut </a:t>
            </a:r>
            <a:r>
              <a:rPr lang="fi-FI" sz="1200" dirty="0" err="1"/>
              <a:t>tilinpitokehkikon</a:t>
            </a:r>
            <a:r>
              <a:rPr lang="fi-FI" sz="1200" dirty="0"/>
              <a:t> mukainen työ, mutta hyvin vastaavaa tietoa</a:t>
            </a:r>
          </a:p>
          <a:p>
            <a:endParaRPr lang="fi-FI" dirty="0"/>
          </a:p>
        </p:txBody>
      </p:sp>
      <p:sp>
        <p:nvSpPr>
          <p:cNvPr id="4" name="Slide Number Placeholder 3"/>
          <p:cNvSpPr>
            <a:spLocks noGrp="1"/>
          </p:cNvSpPr>
          <p:nvPr>
            <p:ph type="sldNum" sz="quarter" idx="5"/>
          </p:nvPr>
        </p:nvSpPr>
        <p:spPr/>
        <p:txBody>
          <a:bodyPr/>
          <a:lstStyle/>
          <a:p>
            <a:fld id="{039B220D-B117-1245-9553-24C72C0F5C84}" type="slidenum">
              <a:rPr lang="fi-FI" smtClean="0"/>
              <a:t>11</a:t>
            </a:fld>
            <a:endParaRPr lang="fi-FI"/>
          </a:p>
        </p:txBody>
      </p:sp>
    </p:spTree>
    <p:extLst>
      <p:ext uri="{BB962C8B-B14F-4D97-AF65-F5344CB8AC3E}">
        <p14:creationId xmlns:p14="http://schemas.microsoft.com/office/powerpoint/2010/main" val="330299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Voidaan tuottaa tietoa eri aluetasoilta</a:t>
            </a:r>
          </a:p>
          <a:p>
            <a:pPr marL="171450" indent="-171450">
              <a:buFontTx/>
              <a:buChar char="-"/>
            </a:pPr>
            <a:r>
              <a:rPr lang="fi-FI" dirty="0"/>
              <a:t>Kansallinen</a:t>
            </a:r>
          </a:p>
          <a:p>
            <a:pPr marL="171450" indent="-171450">
              <a:buFontTx/>
              <a:buChar char="-"/>
            </a:pPr>
            <a:r>
              <a:rPr lang="fi-FI" dirty="0"/>
              <a:t>Alueellinen: </a:t>
            </a:r>
            <a:r>
              <a:rPr lang="fi-FI" dirty="0" err="1"/>
              <a:t>limburgin</a:t>
            </a:r>
            <a:r>
              <a:rPr lang="fi-FI" dirty="0"/>
              <a:t> lääni hollannissa</a:t>
            </a:r>
          </a:p>
          <a:p>
            <a:pPr marL="171450" indent="-171450">
              <a:buFontTx/>
              <a:buChar char="-"/>
            </a:pPr>
            <a:r>
              <a:rPr lang="fi-FI" dirty="0"/>
              <a:t>Voisi olla myös kaupunki tai kuntakohtainen</a:t>
            </a:r>
          </a:p>
        </p:txBody>
      </p:sp>
      <p:sp>
        <p:nvSpPr>
          <p:cNvPr id="4" name="Slide Number Placeholder 3"/>
          <p:cNvSpPr>
            <a:spLocks noGrp="1"/>
          </p:cNvSpPr>
          <p:nvPr>
            <p:ph type="sldNum" sz="quarter" idx="5"/>
          </p:nvPr>
        </p:nvSpPr>
        <p:spPr/>
        <p:txBody>
          <a:bodyPr/>
          <a:lstStyle/>
          <a:p>
            <a:fld id="{039B220D-B117-1245-9553-24C72C0F5C84}" type="slidenum">
              <a:rPr lang="fi-FI" smtClean="0"/>
              <a:t>12</a:t>
            </a:fld>
            <a:endParaRPr lang="fi-FI"/>
          </a:p>
        </p:txBody>
      </p:sp>
    </p:spTree>
    <p:extLst>
      <p:ext uri="{BB962C8B-B14F-4D97-AF65-F5344CB8AC3E}">
        <p14:creationId xmlns:p14="http://schemas.microsoft.com/office/powerpoint/2010/main" val="246627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a:t>
            </a:r>
            <a:r>
              <a:rPr lang="fi-FI" dirty="0" err="1"/>
              <a:t>Miltäs</a:t>
            </a:r>
            <a:r>
              <a:rPr lang="fi-FI" dirty="0"/>
              <a:t> näyttää suomen</a:t>
            </a:r>
          </a:p>
          <a:p>
            <a:pPr marL="171450" indent="-171450">
              <a:buFontTx/>
              <a:buChar char="-"/>
            </a:pPr>
            <a:r>
              <a:rPr lang="fi-FI" dirty="0" err="1"/>
              <a:t>lukessa</a:t>
            </a:r>
            <a:r>
              <a:rPr lang="fi-FI" dirty="0"/>
              <a:t> testi tilinpito </a:t>
            </a:r>
            <a:r>
              <a:rPr lang="fi-FI" dirty="0" err="1"/>
              <a:t>luken</a:t>
            </a:r>
            <a:r>
              <a:rPr lang="fi-FI" dirty="0"/>
              <a:t> ja </a:t>
            </a:r>
            <a:r>
              <a:rPr lang="fi-FI" dirty="0" err="1"/>
              <a:t>syken</a:t>
            </a:r>
            <a:r>
              <a:rPr lang="fi-FI" dirty="0"/>
              <a:t> yhteisessä hankkeessa</a:t>
            </a:r>
          </a:p>
          <a:p>
            <a:pPr marL="171450" indent="-171450">
              <a:buFontTx/>
              <a:buChar char="-"/>
            </a:pPr>
            <a:r>
              <a:rPr lang="fi-FI" dirty="0"/>
              <a:t>Suomessa on hyvä pohja virkistyksen tilinpidolle: valtakunnallinen luonnon </a:t>
            </a:r>
            <a:r>
              <a:rPr lang="fi-FI" dirty="0" err="1"/>
              <a:t>virkitskäytön</a:t>
            </a:r>
            <a:r>
              <a:rPr lang="fi-FI" dirty="0"/>
              <a:t> kysyntätutkimus10 vuoden välein. </a:t>
            </a:r>
          </a:p>
          <a:p>
            <a:pPr marL="171450" indent="-171450">
              <a:buFontTx/>
              <a:buChar char="-"/>
            </a:pPr>
            <a:r>
              <a:rPr lang="fi-FI" dirty="0"/>
              <a:t>myös muita tietolähteitä: vapaa-ajan kalastuksen tilastot </a:t>
            </a:r>
            <a:r>
              <a:rPr lang="fi-FI" dirty="0" err="1"/>
              <a:t>lukessa</a:t>
            </a:r>
            <a:r>
              <a:rPr lang="fi-FI" dirty="0"/>
              <a:t> ja </a:t>
            </a:r>
            <a:r>
              <a:rPr lang="fi-FI" dirty="0" err="1"/>
              <a:t>tilastokeskusksen</a:t>
            </a:r>
            <a:r>
              <a:rPr lang="fi-FI" dirty="0"/>
              <a:t> matkustusaineistot. </a:t>
            </a:r>
          </a:p>
          <a:p>
            <a:pPr marL="171450" indent="-171450">
              <a:buFontTx/>
              <a:buChar char="-"/>
            </a:pPr>
            <a:r>
              <a:rPr lang="fi-FI" dirty="0"/>
              <a:t>LVVI hyvän pohja kysynnän </a:t>
            </a:r>
            <a:r>
              <a:rPr lang="fi-FI" dirty="0" err="1"/>
              <a:t>mittamiselle</a:t>
            </a:r>
            <a:r>
              <a:rPr lang="fi-FI" dirty="0"/>
              <a:t> etenkin valtion tasolla.</a:t>
            </a:r>
          </a:p>
          <a:p>
            <a:pPr marL="171450" indent="-171450">
              <a:buFontTx/>
              <a:buChar char="-"/>
            </a:pPr>
            <a:r>
              <a:rPr lang="fi-FI" dirty="0"/>
              <a:t>MUTTA virkistyskäyntien </a:t>
            </a:r>
            <a:r>
              <a:rPr lang="fi-FI" dirty="0" err="1"/>
              <a:t>mittaamnen</a:t>
            </a:r>
            <a:r>
              <a:rPr lang="fi-FI" dirty="0"/>
              <a:t> ekosysteemityypeittäin vaatisi  tarkempia aineistoja, samoin karttapohjainen alueellisesti/paikallisesti</a:t>
            </a:r>
          </a:p>
          <a:p>
            <a:pPr marL="171450" indent="-171450">
              <a:buFontTx/>
              <a:buChar char="-"/>
            </a:pPr>
            <a:r>
              <a:rPr lang="fi-FI" dirty="0"/>
              <a:t>Myös taloudellinen arvottaminen vaatii pohdintaa, jos sitä halutaan tehdä. </a:t>
            </a:r>
          </a:p>
          <a:p>
            <a:pPr marL="628650" lvl="1" indent="-171450">
              <a:buFontTx/>
              <a:buChar char="-"/>
            </a:pPr>
            <a:r>
              <a:rPr lang="fi-FI" dirty="0"/>
              <a:t>Mikä on esim. paras tapa mitata ilmaisen lähivirkistyksen arvoa</a:t>
            </a:r>
          </a:p>
          <a:p>
            <a:pPr marL="171450" indent="-171450">
              <a:buFontTx/>
              <a:buChar char="-"/>
            </a:pPr>
            <a:endParaRPr lang="fi-FI" dirty="0"/>
          </a:p>
        </p:txBody>
      </p:sp>
      <p:sp>
        <p:nvSpPr>
          <p:cNvPr id="4" name="Slide Number Placeholder 3"/>
          <p:cNvSpPr>
            <a:spLocks noGrp="1"/>
          </p:cNvSpPr>
          <p:nvPr>
            <p:ph type="sldNum" sz="quarter" idx="5"/>
          </p:nvPr>
        </p:nvSpPr>
        <p:spPr/>
        <p:txBody>
          <a:bodyPr/>
          <a:lstStyle/>
          <a:p>
            <a:fld id="{039B220D-B117-1245-9553-24C72C0F5C84}" type="slidenum">
              <a:rPr lang="fi-FI" smtClean="0"/>
              <a:t>13</a:t>
            </a:fld>
            <a:endParaRPr lang="fi-FI"/>
          </a:p>
        </p:txBody>
      </p:sp>
    </p:spTree>
    <p:extLst>
      <p:ext uri="{BB962C8B-B14F-4D97-AF65-F5344CB8AC3E}">
        <p14:creationId xmlns:p14="http://schemas.microsoft.com/office/powerpoint/2010/main" val="258924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sz="1200" b="0" i="0" dirty="0">
                <a:solidFill>
                  <a:srgbClr val="333333"/>
                </a:solidFill>
                <a:effectLst/>
                <a:latin typeface="Montserrat" panose="00000500000000000000" pitchFamily="2" charset="0"/>
              </a:rPr>
              <a:t>Yhdenmukainen mittauskehikko luonnonvirkistyskäytön volyymin seurantaan </a:t>
            </a:r>
            <a:r>
              <a:rPr lang="fi-FI" sz="1200" b="0" i="0" dirty="0" err="1">
                <a:solidFill>
                  <a:srgbClr val="333333"/>
                </a:solidFill>
                <a:effectLst/>
                <a:latin typeface="Montserrat" panose="00000500000000000000" pitchFamily="2" charset="0"/>
              </a:rPr>
              <a:t>ekosysteemeittän</a:t>
            </a:r>
            <a:endParaRPr lang="fi-FI" sz="1200" b="0" i="0" dirty="0">
              <a:solidFill>
                <a:srgbClr val="333333"/>
              </a:solidFill>
              <a:effectLst/>
              <a:latin typeface="Montserrat" panose="00000500000000000000" pitchFamily="2" charset="0"/>
            </a:endParaRPr>
          </a:p>
          <a:p>
            <a:pPr marL="171450" indent="-171450">
              <a:buFontTx/>
              <a:buChar char="-"/>
            </a:pPr>
            <a:r>
              <a:rPr lang="fi-FI" sz="1200" b="0" i="0" dirty="0">
                <a:solidFill>
                  <a:srgbClr val="333333"/>
                </a:solidFill>
                <a:effectLst/>
                <a:latin typeface="Montserrat" panose="00000500000000000000" pitchFamily="2" charset="0"/>
              </a:rPr>
              <a:t>Luonnon </a:t>
            </a:r>
            <a:r>
              <a:rPr lang="fi-FI" sz="1200" b="0" i="0" dirty="0" err="1">
                <a:solidFill>
                  <a:srgbClr val="333333"/>
                </a:solidFill>
                <a:effectLst/>
                <a:latin typeface="Montserrat" panose="00000500000000000000" pitchFamily="2" charset="0"/>
              </a:rPr>
              <a:t>viristyskäytön</a:t>
            </a:r>
            <a:r>
              <a:rPr lang="fi-FI" sz="1200" b="0" i="0" dirty="0">
                <a:solidFill>
                  <a:srgbClr val="333333"/>
                </a:solidFill>
                <a:effectLst/>
                <a:latin typeface="Montserrat" panose="00000500000000000000" pitchFamily="2" charset="0"/>
              </a:rPr>
              <a:t> lisäksi ekosysteemeillä kuitenkin </a:t>
            </a:r>
            <a:r>
              <a:rPr lang="fi-FI" sz="1200" b="0" i="0" dirty="0" err="1">
                <a:solidFill>
                  <a:srgbClr val="333333"/>
                </a:solidFill>
                <a:effectLst/>
                <a:latin typeface="Montserrat" panose="00000500000000000000" pitchFamily="2" charset="0"/>
              </a:rPr>
              <a:t>myls</a:t>
            </a:r>
            <a:r>
              <a:rPr lang="fi-FI" sz="1200" b="0" i="0" dirty="0">
                <a:solidFill>
                  <a:srgbClr val="333333"/>
                </a:solidFill>
                <a:effectLst/>
                <a:latin typeface="Montserrat" panose="00000500000000000000" pitchFamily="2" charset="0"/>
              </a:rPr>
              <a:t> muita tärkeitä virkistyksellisiä ja kulttuurisia merkityksiä. Esim. tiede, taide, perinne, henkiset arvot jne.</a:t>
            </a:r>
          </a:p>
          <a:p>
            <a:pPr marL="171450" indent="-171450">
              <a:buFontTx/>
              <a:buChar char="-"/>
            </a:pPr>
            <a:r>
              <a:rPr lang="fi-FI" sz="1200" b="0" i="0" dirty="0">
                <a:solidFill>
                  <a:srgbClr val="333333"/>
                </a:solidFill>
                <a:effectLst/>
                <a:latin typeface="Montserrat" panose="00000500000000000000" pitchFamily="2" charset="0"/>
                <a:sym typeface="Wingdings" panose="05000000000000000000" pitchFamily="2" charset="2"/>
              </a:rPr>
              <a:t> eli luonnollisesti ei mittaa kaikkea</a:t>
            </a:r>
            <a:endParaRPr lang="fi-FI" sz="1200" b="0" i="0" dirty="0">
              <a:solidFill>
                <a:srgbClr val="333333"/>
              </a:solidFill>
              <a:effectLst/>
              <a:latin typeface="Montserrat" panose="00000500000000000000" pitchFamily="2" charset="0"/>
            </a:endParaRPr>
          </a:p>
          <a:p>
            <a:pPr marL="171450" indent="-171450">
              <a:buFontTx/>
              <a:buChar char="-"/>
            </a:pPr>
            <a:r>
              <a:rPr lang="fi-FI" sz="1200" b="0" i="0" dirty="0">
                <a:solidFill>
                  <a:srgbClr val="333333"/>
                </a:solidFill>
                <a:effectLst/>
                <a:latin typeface="Montserrat" panose="00000500000000000000" pitchFamily="2" charset="0"/>
              </a:rPr>
              <a:t>Toisaalta erilaisissa mittareissa lienee </a:t>
            </a:r>
            <a:r>
              <a:rPr lang="fi-FI" sz="1200" b="0" i="0" dirty="0" err="1">
                <a:solidFill>
                  <a:srgbClr val="333333"/>
                </a:solidFill>
                <a:effectLst/>
                <a:latin typeface="Montserrat" panose="00000500000000000000" pitchFamily="2" charset="0"/>
              </a:rPr>
              <a:t>ainaa</a:t>
            </a:r>
            <a:r>
              <a:rPr lang="fi-FI" sz="1200" b="0" i="0" dirty="0">
                <a:solidFill>
                  <a:srgbClr val="333333"/>
                </a:solidFill>
                <a:effectLst/>
                <a:latin typeface="Montserrat" panose="00000500000000000000" pitchFamily="2" charset="0"/>
              </a:rPr>
              <a:t> omat puutteensa</a:t>
            </a:r>
          </a:p>
          <a:p>
            <a:pPr marL="171450" indent="-171450">
              <a:buFontTx/>
              <a:buChar char="-"/>
            </a:pPr>
            <a:r>
              <a:rPr lang="fi-FI" sz="1200" b="0" i="0" dirty="0">
                <a:solidFill>
                  <a:srgbClr val="333333"/>
                </a:solidFill>
                <a:effectLst/>
                <a:latin typeface="Montserrat" panose="00000500000000000000" pitchFamily="2" charset="0"/>
              </a:rPr>
              <a:t>Tilinpito tuo esiin ja konkretisoi ekosysteemien merkitystä ihmisten hyvinvoinnille</a:t>
            </a:r>
          </a:p>
        </p:txBody>
      </p:sp>
      <p:sp>
        <p:nvSpPr>
          <p:cNvPr id="4" name="Slide Number Placeholder 3"/>
          <p:cNvSpPr>
            <a:spLocks noGrp="1"/>
          </p:cNvSpPr>
          <p:nvPr>
            <p:ph type="sldNum" sz="quarter" idx="5"/>
          </p:nvPr>
        </p:nvSpPr>
        <p:spPr/>
        <p:txBody>
          <a:bodyPr/>
          <a:lstStyle/>
          <a:p>
            <a:fld id="{039B220D-B117-1245-9553-24C72C0F5C84}" type="slidenum">
              <a:rPr lang="fi-FI" smtClean="0"/>
              <a:t>14</a:t>
            </a:fld>
            <a:endParaRPr lang="fi-FI"/>
          </a:p>
        </p:txBody>
      </p:sp>
    </p:spTree>
    <p:extLst>
      <p:ext uri="{BB962C8B-B14F-4D97-AF65-F5344CB8AC3E}">
        <p14:creationId xmlns:p14="http://schemas.microsoft.com/office/powerpoint/2010/main" val="126189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39B220D-B117-1245-9553-24C72C0F5C84}" type="slidenum">
              <a:rPr lang="fi-FI" smtClean="0"/>
              <a:t>15</a:t>
            </a:fld>
            <a:endParaRPr lang="fi-FI"/>
          </a:p>
        </p:txBody>
      </p:sp>
    </p:spTree>
    <p:extLst>
      <p:ext uri="{BB962C8B-B14F-4D97-AF65-F5344CB8AC3E}">
        <p14:creationId xmlns:p14="http://schemas.microsoft.com/office/powerpoint/2010/main" val="83101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fi-FI" sz="1200" dirty="0"/>
              <a:t>96% suomalaista harrastaa ulkoilua, keskimäärin 3 kertaa viikossa, neljä viidestä ulkoilee vähintään kerran viikossa. </a:t>
            </a:r>
          </a:p>
          <a:p>
            <a:pPr marL="342900" indent="-342900">
              <a:buFontTx/>
              <a:buChar char="-"/>
            </a:pPr>
            <a:endParaRPr lang="fi-FI" sz="1200" dirty="0"/>
          </a:p>
          <a:p>
            <a:pPr marL="342900" indent="-342900">
              <a:buFontTx/>
              <a:buChar char="-"/>
            </a:pPr>
            <a:r>
              <a:rPr lang="fi-FI" sz="1200" dirty="0"/>
              <a:t>Luonnossa oleilulla on tutkitusti terveysvaikutuksia, erityisesti vaikutuksista psyykkiseen terveyteen  on aika paljon näyttöä.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fi-FI" sz="1200" dirty="0"/>
              <a:t>Esimerkiksi metsän terveyshyödyissä on merkittävää potentiaalia erityisesti kansanterveyden edistämisessä</a:t>
            </a:r>
            <a:endParaRPr lang="fi-FI" dirty="0"/>
          </a:p>
          <a:p>
            <a:pPr marL="342900" indent="-342900">
              <a:buFontTx/>
              <a:buChar char="-"/>
            </a:pPr>
            <a:endParaRPr lang="fi-FI" sz="1200" dirty="0"/>
          </a:p>
          <a:p>
            <a:pPr marL="342900" indent="-342900">
              <a:buFontTx/>
              <a:buChar char="-"/>
            </a:pPr>
            <a:r>
              <a:rPr lang="fi-FI" sz="1200" dirty="0">
                <a:sym typeface="Wingdings" panose="05000000000000000000" pitchFamily="2" charset="2"/>
              </a:rPr>
              <a:t>Ekosysteemitilinpito: Luonnossa virkistäytymisen volyymin ja merkityksen esiin tuominen ja kysyntätiedon yhdistäminen siihen, missä ja mitä ekosysteemejä tyyppejä virkistykseen käytetään ja mikä on jo niiden </a:t>
            </a:r>
            <a:r>
              <a:rPr lang="fi-FI" sz="1200" dirty="0" err="1">
                <a:sym typeface="Wingdings" panose="05000000000000000000" pitchFamily="2" charset="2"/>
              </a:rPr>
              <a:t>ekoliginen</a:t>
            </a:r>
            <a:r>
              <a:rPr lang="fi-FI" sz="1200" dirty="0">
                <a:sym typeface="Wingdings" panose="05000000000000000000" pitchFamily="2" charset="2"/>
              </a:rPr>
              <a:t> tila</a:t>
            </a:r>
          </a:p>
          <a:p>
            <a:pPr marL="342900" indent="-342900">
              <a:buFontTx/>
              <a:buChar char="-"/>
            </a:pPr>
            <a:endParaRPr lang="fi-FI" sz="1200" dirty="0">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fi-FI" sz="1200" dirty="0">
                <a:sym typeface="Wingdings" panose="05000000000000000000" pitchFamily="2" charset="2"/>
              </a:rPr>
              <a:t>Suomessa Luonnon virkistyskäytön valtakunnallinen inventointi tutkimus on tuottanut luonnon virkistyskäytön määrästä tietoa jo pitkään, </a:t>
            </a:r>
            <a:r>
              <a:rPr lang="fi-FI" sz="1200" dirty="0" err="1">
                <a:sym typeface="Wingdings" panose="05000000000000000000" pitchFamily="2" charset="2"/>
              </a:rPr>
              <a:t>eskoysteemitilinpito</a:t>
            </a:r>
            <a:r>
              <a:rPr lang="fi-FI" sz="1200" dirty="0">
                <a:sym typeface="Wingdings" panose="05000000000000000000" pitchFamily="2" charset="2"/>
              </a:rPr>
              <a:t> liittäisi kysyntätiedon ekosysteemeihin ja niiden tilaan. mahdollisuus tuoda esiin luonnon virkistyskäytön laajuus ja yhdistää tieto virkistyskäytön kysynnästä tietoon siitä, millaisissa ympäristöissä liikutaan ja mikä on niiden tila</a:t>
            </a:r>
          </a:p>
          <a:p>
            <a:pPr marL="342900" indent="-342900">
              <a:buFontTx/>
              <a:buChar char="-"/>
            </a:pPr>
            <a:endParaRPr lang="fi-FI" sz="1200" dirty="0">
              <a:sym typeface="Wingdings" panose="05000000000000000000" pitchFamily="2" charset="2"/>
            </a:endParaRPr>
          </a:p>
          <a:p>
            <a:pPr marL="342900" indent="-342900">
              <a:buFontTx/>
              <a:buChar char="-"/>
            </a:pPr>
            <a:endParaRPr lang="fi-FI" sz="1200" dirty="0">
              <a:sym typeface="Wingdings" panose="05000000000000000000" pitchFamily="2" charset="2"/>
            </a:endParaRPr>
          </a:p>
          <a:p>
            <a:pPr marL="342900" indent="-342900">
              <a:buFontTx/>
              <a:buChar char="-"/>
            </a:pPr>
            <a:endParaRPr lang="fi-FI" sz="1200" dirty="0">
              <a:sym typeface="Wingdings" panose="05000000000000000000" pitchFamily="2" charset="2"/>
            </a:endParaRPr>
          </a:p>
          <a:p>
            <a:pPr marL="342900" indent="-342900">
              <a:buFontTx/>
              <a:buChar char="-"/>
            </a:pPr>
            <a:endParaRPr lang="fi-FI" sz="1200" dirty="0">
              <a:sym typeface="Wingdings" panose="05000000000000000000" pitchFamily="2" charset="2"/>
            </a:endParaRPr>
          </a:p>
          <a:p>
            <a:pPr marL="342900" indent="-342900">
              <a:buFontTx/>
              <a:buChar char="-"/>
            </a:pPr>
            <a:endParaRPr lang="fi-FI" sz="120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039B220D-B117-1245-9553-24C72C0F5C84}" type="slidenum">
              <a:rPr lang="fi-FI" smtClean="0"/>
              <a:t>2</a:t>
            </a:fld>
            <a:endParaRPr lang="fi-FI"/>
          </a:p>
        </p:txBody>
      </p:sp>
    </p:spTree>
    <p:extLst>
      <p:ext uri="{BB962C8B-B14F-4D97-AF65-F5344CB8AC3E}">
        <p14:creationId xmlns:p14="http://schemas.microsoft.com/office/powerpoint/2010/main" val="260573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Suomen ensimmäinen kansallinen luonnon virkistyskäytön strategia hyväksyttiin toukokuussa 2022:</a:t>
            </a:r>
          </a:p>
          <a:p>
            <a:endParaRPr lang="fi-FI"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ontserrat" panose="00000500000000000000" pitchFamily="2" charset="0"/>
              </a:rPr>
              <a:t>” Luonnon virkistyskäytön edistämiseen on panostettu kansallisena menestystekijänä. Lähiluonto on noussut arvoonsa päätöksenteossa. Yhä useampi on löytänyt itselleen sopivan tavan liikkua ja olla luonnossa. Väestön terveys ja hyvinvointi ovat parantuneet.”</a:t>
            </a:r>
          </a:p>
          <a:p>
            <a:endParaRPr lang="fi-FI" dirty="0"/>
          </a:p>
        </p:txBody>
      </p:sp>
      <p:sp>
        <p:nvSpPr>
          <p:cNvPr id="4" name="Slide Number Placeholder 3"/>
          <p:cNvSpPr>
            <a:spLocks noGrp="1"/>
          </p:cNvSpPr>
          <p:nvPr>
            <p:ph type="sldNum" sz="quarter" idx="5"/>
          </p:nvPr>
        </p:nvSpPr>
        <p:spPr/>
        <p:txBody>
          <a:bodyPr/>
          <a:lstStyle/>
          <a:p>
            <a:fld id="{039B220D-B117-1245-9553-24C72C0F5C84}" type="slidenum">
              <a:rPr lang="fi-FI" smtClean="0"/>
              <a:t>3</a:t>
            </a:fld>
            <a:endParaRPr lang="fi-FI"/>
          </a:p>
        </p:txBody>
      </p:sp>
    </p:spTree>
    <p:extLst>
      <p:ext uri="{BB962C8B-B14F-4D97-AF65-F5344CB8AC3E}">
        <p14:creationId xmlns:p14="http://schemas.microsoft.com/office/powerpoint/2010/main" val="37164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Strategiassa on asetettu luonnon virkistyskäytölle viisi tavoitetta:</a:t>
            </a:r>
          </a:p>
          <a:p>
            <a:endParaRPr lang="fi-FI" dirty="0"/>
          </a:p>
          <a:p>
            <a:pPr marL="228600" indent="-228600">
              <a:buAutoNum type="arabicPeriod"/>
            </a:pPr>
            <a:r>
              <a:rPr lang="fi-FI" dirty="0"/>
              <a:t>lähiluonto on tasavertaisesti ja esteettömästi kakkien saavutettavissa </a:t>
            </a:r>
          </a:p>
          <a:p>
            <a:pPr marL="228600" indent="-228600">
              <a:buAutoNum type="arabicPeriod"/>
            </a:pPr>
            <a:r>
              <a:rPr lang="fi-FI" dirty="0"/>
              <a:t>Luonnon virkistyskäyttö otetaan entistä vahvemmin osaksi terveyden ja hyvinvoinnin edistämistä</a:t>
            </a:r>
          </a:p>
          <a:p>
            <a:pPr marL="228600" indent="-228600">
              <a:buAutoNum type="arabicPeriod"/>
            </a:pPr>
            <a:r>
              <a:rPr lang="fi-FI" dirty="0"/>
              <a:t>Luonnon monimuotoisuudesta ja kantokyvystä huolehditaan virkistyskäytössä</a:t>
            </a:r>
          </a:p>
          <a:p>
            <a:pPr marL="228600" indent="-228600">
              <a:buAutoNum type="arabicPeriod"/>
            </a:pPr>
            <a:r>
              <a:rPr lang="fi-FI" dirty="0"/>
              <a:t>Luonnon virkistyskäytön resursseja ja alueita ja palveluita </a:t>
            </a:r>
            <a:r>
              <a:rPr lang="fi-FI" dirty="0" err="1"/>
              <a:t>tunnisteaan</a:t>
            </a:r>
            <a:r>
              <a:rPr lang="fi-FI" dirty="0"/>
              <a:t> ja vahvistetaan kysyntälähtöisesti ja yhteisyöllä</a:t>
            </a:r>
          </a:p>
          <a:p>
            <a:pPr marL="228600" indent="-228600">
              <a:buAutoNum type="arabicPeriod"/>
            </a:pPr>
            <a:r>
              <a:rPr lang="fi-FI" dirty="0"/>
              <a:t>Erilaisia tapoja luonnon </a:t>
            </a:r>
            <a:r>
              <a:rPr lang="fi-FI" dirty="0" err="1"/>
              <a:t>virkistyskäyttön</a:t>
            </a:r>
            <a:r>
              <a:rPr lang="fi-FI" dirty="0"/>
              <a:t> arvostetaan ja </a:t>
            </a:r>
            <a:r>
              <a:rPr lang="fi-FI" dirty="0" err="1"/>
              <a:t>sovietaan</a:t>
            </a:r>
            <a:r>
              <a:rPr lang="fi-FI" dirty="0"/>
              <a:t> yhteen ja ennakoidaan </a:t>
            </a:r>
            <a:r>
              <a:rPr lang="fi-FI" dirty="0" err="1"/>
              <a:t>virkistyskäytn</a:t>
            </a:r>
            <a:r>
              <a:rPr lang="fi-FI" dirty="0"/>
              <a:t> tulevaisuutta esimerkiksi ilmaston muuttuessa </a:t>
            </a:r>
          </a:p>
        </p:txBody>
      </p:sp>
      <p:sp>
        <p:nvSpPr>
          <p:cNvPr id="4" name="Slide Number Placeholder 3"/>
          <p:cNvSpPr>
            <a:spLocks noGrp="1"/>
          </p:cNvSpPr>
          <p:nvPr>
            <p:ph type="sldNum" sz="quarter" idx="5"/>
          </p:nvPr>
        </p:nvSpPr>
        <p:spPr/>
        <p:txBody>
          <a:bodyPr/>
          <a:lstStyle/>
          <a:p>
            <a:fld id="{039B220D-B117-1245-9553-24C72C0F5C84}" type="slidenum">
              <a:rPr lang="fi-FI" smtClean="0"/>
              <a:t>4</a:t>
            </a:fld>
            <a:endParaRPr lang="fi-FI"/>
          </a:p>
        </p:txBody>
      </p:sp>
    </p:spTree>
    <p:extLst>
      <p:ext uri="{BB962C8B-B14F-4D97-AF65-F5344CB8AC3E}">
        <p14:creationId xmlns:p14="http://schemas.microsoft.com/office/powerpoint/2010/main" val="336419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Strategian toimintalinjauksissa on esimerkiksi seuraavia tiedolla johtamiseen ja tutkimukseen </a:t>
            </a:r>
            <a:r>
              <a:rPr lang="fi-FI" dirty="0" err="1"/>
              <a:t>liityviä</a:t>
            </a:r>
            <a:r>
              <a:rPr lang="fi-FI" dirty="0"/>
              <a:t> linjauksia. Ne on toimia, joihin koetaan tarvetta panostaa, jotta strategian tavoitteet voitaisiin saavuttaa.</a:t>
            </a:r>
          </a:p>
          <a:p>
            <a:endParaRPr lang="fi-FI" dirty="0"/>
          </a:p>
          <a:p>
            <a:endParaRPr lang="fi-FI" dirty="0"/>
          </a:p>
          <a:p>
            <a:pPr marL="0" indent="0">
              <a:buNone/>
            </a:pPr>
            <a:r>
              <a:rPr lang="fi-FI" dirty="0"/>
              <a:t>Tiedolla johtaminen, tutkimuksen painopisteet:</a:t>
            </a:r>
          </a:p>
          <a:p>
            <a:pPr marL="285750" indent="-285750">
              <a:buFont typeface="Arial" panose="020B0604020202020204" pitchFamily="34" charset="0"/>
              <a:buChar char="•"/>
            </a:pPr>
            <a:r>
              <a:rPr lang="fi-FI" sz="1200" dirty="0"/>
              <a:t>Tuotetaan avointa, korkeatasoista ja reaaliaikaista tietoa luonnon virkistyskäytöstä.</a:t>
            </a:r>
          </a:p>
          <a:p>
            <a:pPr marL="285750" indent="-285750">
              <a:buFont typeface="Arial" panose="020B0604020202020204" pitchFamily="34" charset="0"/>
              <a:buChar char="•"/>
            </a:pPr>
            <a:r>
              <a:rPr lang="fi-FI" sz="1200" dirty="0"/>
              <a:t>Jatketaan kansalaisten ulkoilukäyttäytymistä koskevaa perustutkimusta ja jatkuvan seurannan kehittämistä. </a:t>
            </a:r>
          </a:p>
          <a:p>
            <a:pPr marL="285750" indent="-285750">
              <a:buFont typeface="Arial" panose="020B0604020202020204" pitchFamily="34" charset="0"/>
              <a:buChar char="•"/>
            </a:pPr>
            <a:r>
              <a:rPr lang="fi-FI" sz="1200" dirty="0"/>
              <a:t>Toteutetaan virkistyskäytön kysynnän ja tarjonnan kohtaamisen analyysi. </a:t>
            </a:r>
          </a:p>
          <a:p>
            <a:endParaRPr lang="fi-FI" dirty="0"/>
          </a:p>
          <a:p>
            <a:endParaRPr lang="fi-FI" dirty="0"/>
          </a:p>
          <a:p>
            <a:r>
              <a:rPr lang="fi-FI" dirty="0"/>
              <a:t>Toimintalinjaukset eivät ole yksittäisten toimenpiteiden kattava luettelo. Ne kuvastavat tarvittavia lisätoimia, joihin tarvitaan panostamista, jotta vision tavoitetila voidaan saavuttaa. Osa toimintalinjauksista toteuttaa useampaa strategista tavoitetta. Valtion budjetista tarvittavat lisäresurssit käsitellään ja niistä päätetään erikseen talousarviota ja julkisen talouden suunnitelmaa koskevissa menettelyissä. Toimintalinjausten lopussa sulkeissa mainitut tahot ovat vastuutahoina ensisijaisia. Myös muut tahot ovat mahdollisia toimintalinjausten toteuttajia.</a:t>
            </a:r>
          </a:p>
          <a:p>
            <a:endParaRPr lang="fi-FI" dirty="0"/>
          </a:p>
          <a:p>
            <a:endParaRPr lang="fi-FI" dirty="0"/>
          </a:p>
        </p:txBody>
      </p:sp>
      <p:sp>
        <p:nvSpPr>
          <p:cNvPr id="4" name="Slide Number Placeholder 3"/>
          <p:cNvSpPr>
            <a:spLocks noGrp="1"/>
          </p:cNvSpPr>
          <p:nvPr>
            <p:ph type="sldNum" sz="quarter" idx="5"/>
          </p:nvPr>
        </p:nvSpPr>
        <p:spPr/>
        <p:txBody>
          <a:bodyPr/>
          <a:lstStyle/>
          <a:p>
            <a:fld id="{039B220D-B117-1245-9553-24C72C0F5C84}" type="slidenum">
              <a:rPr lang="fi-FI" smtClean="0"/>
              <a:t>5</a:t>
            </a:fld>
            <a:endParaRPr lang="fi-FI"/>
          </a:p>
        </p:txBody>
      </p:sp>
    </p:spTree>
    <p:extLst>
      <p:ext uri="{BB962C8B-B14F-4D97-AF65-F5344CB8AC3E}">
        <p14:creationId xmlns:p14="http://schemas.microsoft.com/office/powerpoint/2010/main" val="201339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i-FI" dirty="0"/>
              <a:t>Kuinka paljon eri ekosysteemejä on tarjolla luonnon virkistyskäyttöön ja mikä on niiden ekologinen tila</a:t>
            </a:r>
          </a:p>
          <a:p>
            <a:pPr marL="228600" indent="-228600">
              <a:buAutoNum type="arabicPeriod"/>
            </a:pPr>
            <a:r>
              <a:rPr lang="fi-FI" dirty="0"/>
              <a:t>Kuinka paljon </a:t>
            </a:r>
            <a:r>
              <a:rPr lang="fi-FI" dirty="0" err="1"/>
              <a:t>käyettään</a:t>
            </a:r>
            <a:r>
              <a:rPr lang="fi-FI" dirty="0"/>
              <a:t> ja kuka käyttää</a:t>
            </a:r>
          </a:p>
          <a:p>
            <a:pPr marL="228600" indent="-228600">
              <a:buAutoNum type="arabicPeriod"/>
            </a:pPr>
            <a:r>
              <a:rPr lang="fi-FI" dirty="0"/>
              <a:t>Taloudellinen arvo, jos se halutaan </a:t>
            </a:r>
            <a:r>
              <a:rPr lang="fi-FI" dirty="0" err="1"/>
              <a:t>mtiata</a:t>
            </a:r>
            <a:r>
              <a:rPr lang="fi-FI" dirty="0"/>
              <a:t>, nythän se ei ole standardissa ”pakollisena”</a:t>
            </a:r>
          </a:p>
        </p:txBody>
      </p:sp>
      <p:sp>
        <p:nvSpPr>
          <p:cNvPr id="4" name="Slide Number Placeholder 3"/>
          <p:cNvSpPr>
            <a:spLocks noGrp="1"/>
          </p:cNvSpPr>
          <p:nvPr>
            <p:ph type="sldNum" sz="quarter" idx="5"/>
          </p:nvPr>
        </p:nvSpPr>
        <p:spPr/>
        <p:txBody>
          <a:bodyPr/>
          <a:lstStyle/>
          <a:p>
            <a:fld id="{039B220D-B117-1245-9553-24C72C0F5C84}" type="slidenum">
              <a:rPr lang="fi-FI" smtClean="0"/>
              <a:t>6</a:t>
            </a:fld>
            <a:endParaRPr lang="fi-FI"/>
          </a:p>
        </p:txBody>
      </p:sp>
    </p:spTree>
    <p:extLst>
      <p:ext uri="{BB962C8B-B14F-4D97-AF65-F5344CB8AC3E}">
        <p14:creationId xmlns:p14="http://schemas.microsoft.com/office/powerpoint/2010/main" val="218889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1" indent="-342900"/>
            <a:r>
              <a:rPr lang="fi-FI" sz="1600" dirty="0">
                <a:latin typeface="Calibri" panose="020F0502020204030204" pitchFamily="34" charset="0"/>
                <a:ea typeface="Calibri" panose="020F0502020204030204" pitchFamily="34" charset="0"/>
                <a:cs typeface="Times New Roman" panose="02020603050405020304" pitchFamily="18" charset="0"/>
              </a:rPr>
              <a:t>Tukea maankäytön suunnitteluun: </a:t>
            </a:r>
          </a:p>
          <a:p>
            <a:pPr marL="1085850" lvl="1" indent="-342900">
              <a:buFontTx/>
              <a:buChar char="-"/>
            </a:pPr>
            <a:r>
              <a:rPr lang="fi-FI" sz="1600" dirty="0">
                <a:latin typeface="Calibri" panose="020F0502020204030204" pitchFamily="34" charset="0"/>
                <a:ea typeface="Calibri" panose="020F0502020204030204" pitchFamily="34" charset="0"/>
                <a:cs typeface="Times New Roman" panose="02020603050405020304" pitchFamily="18" charset="0"/>
              </a:rPr>
              <a:t>Missä ulkoillaan erityisen paljon</a:t>
            </a:r>
          </a:p>
          <a:p>
            <a:pPr marL="1085850" lvl="1" indent="-342900">
              <a:buFontTx/>
              <a:buChar char="-"/>
            </a:pPr>
            <a:r>
              <a:rPr lang="fi-FI" sz="1600" dirty="0">
                <a:latin typeface="Calibri" panose="020F0502020204030204" pitchFamily="34" charset="0"/>
                <a:ea typeface="Calibri" panose="020F0502020204030204" pitchFamily="34" charset="0"/>
                <a:cs typeface="Times New Roman" panose="02020603050405020304" pitchFamily="18" charset="0"/>
              </a:rPr>
              <a:t>Onko jossain pulaa alueista</a:t>
            </a:r>
          </a:p>
          <a:p>
            <a:pPr marL="1085850" lvl="1" indent="-342900">
              <a:buFontTx/>
              <a:buChar char="-"/>
            </a:pPr>
            <a:r>
              <a:rPr lang="fi-FI" sz="1600" dirty="0">
                <a:latin typeface="Calibri" panose="020F0502020204030204" pitchFamily="34" charset="0"/>
                <a:ea typeface="Calibri" panose="020F0502020204030204" pitchFamily="34" charset="0"/>
                <a:cs typeface="Times New Roman" panose="02020603050405020304" pitchFamily="18" charset="0"/>
              </a:rPr>
              <a:t>mihin alueisiin on erityisesti panostettava</a:t>
            </a:r>
          </a:p>
          <a:p>
            <a:pPr marL="1085850" lvl="1" indent="-342900">
              <a:buFontTx/>
              <a:buChar char="-"/>
            </a:pPr>
            <a:r>
              <a:rPr lang="fi-FI" sz="1600" dirty="0">
                <a:latin typeface="Calibri" panose="020F0502020204030204" pitchFamily="34" charset="0"/>
                <a:ea typeface="Calibri" panose="020F0502020204030204" pitchFamily="34" charset="0"/>
                <a:cs typeface="Times New Roman" panose="02020603050405020304" pitchFamily="18" charset="0"/>
              </a:rPr>
              <a:t>Mitä investointeja on tehtävä ja missä palveluihin, alueisiin</a:t>
            </a:r>
          </a:p>
          <a:p>
            <a:pPr marL="1085850" lvl="1" indent="-342900">
              <a:buFontTx/>
              <a:buChar char="-"/>
            </a:pPr>
            <a:r>
              <a:rPr lang="fi-FI" sz="1600" dirty="0">
                <a:latin typeface="Calibri" panose="020F0502020204030204" pitchFamily="34" charset="0"/>
                <a:ea typeface="Calibri" panose="020F0502020204030204" pitchFamily="34" charset="0"/>
                <a:cs typeface="Times New Roman" panose="02020603050405020304" pitchFamily="18" charset="0"/>
              </a:rPr>
              <a:t>Kohdistuuko virkistyskäyttöä liikaa ekologisesti herkille alueille?</a:t>
            </a:r>
          </a:p>
          <a:p>
            <a:pPr marL="342900" indent="-342900">
              <a:buFont typeface="Arial" panose="020B0604020202020204" pitchFamily="34" charset="0"/>
              <a:buChar char="•"/>
            </a:pPr>
            <a:endParaRPr lang="fi-FI" sz="18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fi-FI" sz="1800" dirty="0">
                <a:latin typeface="Calibri" panose="020F0502020204030204" pitchFamily="34" charset="0"/>
                <a:cs typeface="Times New Roman" panose="02020603050405020304" pitchFamily="18" charset="0"/>
              </a:rPr>
              <a:t>Aikasarjatieto kertoo muutoksista ajanmittaan ja mahdollistaa trendien seurannan esimerkiksi ilmaston muuttuessa </a:t>
            </a:r>
          </a:p>
          <a:p>
            <a:pPr marL="342900" indent="-342900">
              <a:buFont typeface="Arial" panose="020B0604020202020204" pitchFamily="34" charset="0"/>
              <a:buChar char="•"/>
            </a:pPr>
            <a:r>
              <a:rPr lang="fi-FI" sz="1800" dirty="0" err="1">
                <a:latin typeface="Calibri" panose="020F0502020204030204" pitchFamily="34" charset="0"/>
                <a:cs typeface="Times New Roman" panose="02020603050405020304" pitchFamily="18" charset="0"/>
              </a:rPr>
              <a:t>Trecnititeto</a:t>
            </a:r>
            <a:r>
              <a:rPr lang="fi-FI" sz="1800" dirty="0">
                <a:latin typeface="Calibri" panose="020F0502020204030204" pitchFamily="34" charset="0"/>
                <a:cs typeface="Times New Roman" panose="02020603050405020304" pitchFamily="18" charset="0"/>
              </a:rPr>
              <a:t> voi auttaa myös tulevan ennakointi </a:t>
            </a:r>
          </a:p>
          <a:p>
            <a:pPr marL="342900" indent="-342900">
              <a:buFont typeface="Arial" panose="020B0604020202020204" pitchFamily="34" charset="0"/>
              <a:buChar char="•"/>
            </a:pPr>
            <a:r>
              <a:rPr lang="fi-FI" sz="1800" dirty="0">
                <a:latin typeface="Calibri" panose="020F0502020204030204" pitchFamily="34" charset="0"/>
                <a:cs typeface="Times New Roman" panose="02020603050405020304" pitchFamily="18" charset="0"/>
              </a:rPr>
              <a:t>ja erilaisten tavoitteiden seuranta</a:t>
            </a:r>
          </a:p>
          <a:p>
            <a:pPr marL="342900" indent="-342900">
              <a:buFont typeface="Arial" panose="020B0604020202020204" pitchFamily="34" charset="0"/>
              <a:buChar char="•"/>
            </a:pPr>
            <a:r>
              <a:rPr lang="fi-FI" sz="1800" dirty="0">
                <a:latin typeface="Calibri" panose="020F0502020204030204" pitchFamily="34" charset="0"/>
                <a:cs typeface="Times New Roman" panose="02020603050405020304" pitchFamily="18" charset="0"/>
              </a:rPr>
              <a:t>Yhdenmukainen tiedontuotanto mahdollistaa vertailukelpoisen tiedon eri alueiden ja teemojen välillä</a:t>
            </a:r>
          </a:p>
          <a:p>
            <a:endParaRPr lang="fi-FI" dirty="0"/>
          </a:p>
        </p:txBody>
      </p:sp>
      <p:sp>
        <p:nvSpPr>
          <p:cNvPr id="4" name="Slide Number Placeholder 3"/>
          <p:cNvSpPr>
            <a:spLocks noGrp="1"/>
          </p:cNvSpPr>
          <p:nvPr>
            <p:ph type="sldNum" sz="quarter" idx="5"/>
          </p:nvPr>
        </p:nvSpPr>
        <p:spPr/>
        <p:txBody>
          <a:bodyPr/>
          <a:lstStyle/>
          <a:p>
            <a:fld id="{039B220D-B117-1245-9553-24C72C0F5C84}" type="slidenum">
              <a:rPr lang="fi-FI" smtClean="0"/>
              <a:t>7</a:t>
            </a:fld>
            <a:endParaRPr lang="fi-FI"/>
          </a:p>
        </p:txBody>
      </p:sp>
    </p:spTree>
    <p:extLst>
      <p:ext uri="{BB962C8B-B14F-4D97-AF65-F5344CB8AC3E}">
        <p14:creationId xmlns:p14="http://schemas.microsoft.com/office/powerpoint/2010/main" val="174535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Se voi olla </a:t>
            </a:r>
            <a:r>
              <a:rPr lang="fi-FI" dirty="0" err="1"/>
              <a:t>taulukkomuoitoista</a:t>
            </a:r>
            <a:r>
              <a:rPr lang="fi-FI" dirty="0"/>
              <a:t> tieota siitä, miten paljon eri ekosysteemityyppejä käytetään luonnon </a:t>
            </a:r>
            <a:r>
              <a:rPr lang="fi-FI" dirty="0" err="1"/>
              <a:t>virkityskäyttöön</a:t>
            </a:r>
            <a:r>
              <a:rPr lang="fi-FI" dirty="0"/>
              <a:t>. </a:t>
            </a:r>
          </a:p>
          <a:p>
            <a:r>
              <a:rPr lang="fi-FI" dirty="0"/>
              <a:t>- Tässä on taulukko lintuharrastuspäivistä eri </a:t>
            </a:r>
            <a:r>
              <a:rPr lang="fi-FI" dirty="0" err="1"/>
              <a:t>ekosystemityypeillä</a:t>
            </a:r>
            <a:r>
              <a:rPr lang="fi-FI" dirty="0"/>
              <a:t> </a:t>
            </a:r>
            <a:r>
              <a:rPr lang="fi-FI" dirty="0" err="1"/>
              <a:t>yhdysvaltojen</a:t>
            </a:r>
            <a:r>
              <a:rPr lang="fi-FI" dirty="0"/>
              <a:t> muutamasta eteläisestä osavaltiota.</a:t>
            </a:r>
          </a:p>
        </p:txBody>
      </p:sp>
      <p:sp>
        <p:nvSpPr>
          <p:cNvPr id="4" name="Slide Number Placeholder 3"/>
          <p:cNvSpPr>
            <a:spLocks noGrp="1"/>
          </p:cNvSpPr>
          <p:nvPr>
            <p:ph type="sldNum" sz="quarter" idx="5"/>
          </p:nvPr>
        </p:nvSpPr>
        <p:spPr/>
        <p:txBody>
          <a:bodyPr/>
          <a:lstStyle/>
          <a:p>
            <a:fld id="{039B220D-B117-1245-9553-24C72C0F5C84}" type="slidenum">
              <a:rPr lang="fi-FI" smtClean="0"/>
              <a:t>8</a:t>
            </a:fld>
            <a:endParaRPr lang="fi-FI"/>
          </a:p>
        </p:txBody>
      </p:sp>
    </p:spTree>
    <p:extLst>
      <p:ext uri="{BB962C8B-B14F-4D97-AF65-F5344CB8AC3E}">
        <p14:creationId xmlns:p14="http://schemas.microsoft.com/office/powerpoint/2010/main" val="105583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Tässä vastaavatieto lintuharrastuspäivistä käyttäjäryhmittäin eli kuinka paljon yritykset, valtio ja kotitaloudet osallistuvat lintuharrastukseen. Luonnollisesti tässä korostuu kotitaloudet</a:t>
            </a:r>
          </a:p>
        </p:txBody>
      </p:sp>
      <p:sp>
        <p:nvSpPr>
          <p:cNvPr id="4" name="Slide Number Placeholder 3"/>
          <p:cNvSpPr>
            <a:spLocks noGrp="1"/>
          </p:cNvSpPr>
          <p:nvPr>
            <p:ph type="sldNum" sz="quarter" idx="5"/>
          </p:nvPr>
        </p:nvSpPr>
        <p:spPr/>
        <p:txBody>
          <a:bodyPr/>
          <a:lstStyle/>
          <a:p>
            <a:fld id="{039B220D-B117-1245-9553-24C72C0F5C84}" type="slidenum">
              <a:rPr lang="fi-FI" smtClean="0"/>
              <a:t>9</a:t>
            </a:fld>
            <a:endParaRPr lang="fi-FI"/>
          </a:p>
        </p:txBody>
      </p:sp>
    </p:spTree>
    <p:extLst>
      <p:ext uri="{BB962C8B-B14F-4D97-AF65-F5344CB8AC3E}">
        <p14:creationId xmlns:p14="http://schemas.microsoft.com/office/powerpoint/2010/main" val="172259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CF46BF-E327-8544-8725-35D6242A9E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1F830F7-A867-3A4C-A076-912ACD556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8896DA9-C7C7-4245-A2BD-4BFB12EC9CC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C297852A-8C17-3042-934B-01D4232A77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6F3A54-0117-EF45-A681-7578CBAE9D9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8420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8918EE-E749-134B-8597-44410345B0F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B288742-1271-2748-A2D0-851E109F384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5A2E98-DC70-1944-B06B-1AAA26E3A705}"/>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B8DA1827-E480-BD48-B908-8697D34099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B67236-F381-5042-A396-0B71F1D78F3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5079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21B62D5-575F-574A-AB95-0500EADFA2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7AE4690-27AC-614C-99F2-B79B630CF06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551EEA-B8AB-A644-87EA-BCF8F09F36F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E4A4C69D-33A7-5949-825D-98CF5723DD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227E04-41EF-1046-81E2-2CF70AACC9E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20096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3EB87-63ED-D440-B5AC-F07DAE7D2A3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FF1429-DFD9-3D46-9002-6450EC5DDA1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4D7414-398E-A540-966E-C2588D805140}"/>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640A42AD-E704-1B47-8A2E-22072C9EAE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F59A6B-DF65-A444-BCA2-9ECB03449460}"/>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8255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DF364-5EF5-2B47-9EC7-93DD1B89A0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CBE9EF9-5C55-E142-9FBF-4A5A80332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E5AD5D0-4175-5C41-844A-843D42A3AB6B}"/>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FFF540B7-6C29-4E48-8929-F4174BB6B2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879FBF-B681-724C-B3C9-3169763BB9C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318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FEAF4-1C15-E544-A414-560BD5A23DF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F6ADD56-61C0-2B40-8F40-BE637FA7F2F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7F63184-7946-BE49-BB81-D8D70DBE2F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DA2411C-D916-7A41-B15C-C0506FF1BCFC}"/>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0246B6C2-3D43-8B4A-9604-F1582A6D5E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5A10A7C-929D-4E41-9FCA-D46BB53E854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2380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EF2CB1-D79A-3749-B1E7-68AE5F0D646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E649B3D-2EE3-C54F-833B-C2782812C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6C54A4-90CA-974A-805C-6286157BC29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525B9BD-2EF7-C145-861E-9B616EA5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D42F8B8-6E2A-A94A-89FB-FE6FE73FD4C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7C40DF9-9ABC-3D41-8003-FFF9E11C702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8" name="Alatunnisteen paikkamerkki 7">
            <a:extLst>
              <a:ext uri="{FF2B5EF4-FFF2-40B4-BE49-F238E27FC236}">
                <a16:creationId xmlns:a16="http://schemas.microsoft.com/office/drawing/2014/main" id="{7E91467B-0F5E-3D43-A232-4BF25ACF55E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78B78-0DA6-864F-BF92-C59D0FCD165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408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B6439-603C-9747-B6DD-F79F594B8F8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93192E5-95AF-C14E-BEB2-5A35909A16F1}"/>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4" name="Alatunnisteen paikkamerkki 3">
            <a:extLst>
              <a:ext uri="{FF2B5EF4-FFF2-40B4-BE49-F238E27FC236}">
                <a16:creationId xmlns:a16="http://schemas.microsoft.com/office/drawing/2014/main" id="{02EA8AD4-3B0D-C942-A527-41CE3A59A59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2DB0153-3305-8846-B699-43A76A3A286B}"/>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0255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16535F5-1F64-7A4A-8B88-57C86C73DC44}"/>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3" name="Alatunnisteen paikkamerkki 2">
            <a:extLst>
              <a:ext uri="{FF2B5EF4-FFF2-40B4-BE49-F238E27FC236}">
                <a16:creationId xmlns:a16="http://schemas.microsoft.com/office/drawing/2014/main" id="{F3E90848-25B0-9E42-895E-E5296467A64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93B5616-48C2-904C-9A49-E9127DFB4FA9}"/>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335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2F8FE8-0E15-8041-BE29-86B099D9F4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FE22A1-5021-7E4A-9C7F-B884B81C0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F05D6CF-D52A-4143-8CA9-D3B8D42E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35C1F70-EF71-204A-8084-3283D83DB1CF}"/>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E9C99A17-87BB-1D4F-9610-6F089DACFCE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8D3B07-CA48-9840-8187-E5E8D2D1AB2F}"/>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8412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BB6DF-6E16-EB4B-A3EE-ACF50DF69F2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E6A7C0-FAA4-F54A-A217-837B31AB9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26FED74-1DA6-9441-A2C5-EBA42F895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020C358-8964-9442-B37F-846513E32E9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282A452E-29C1-5B43-85B4-C65A1C2541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B298C7-0CE3-A044-89A8-1920ED69E00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842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9712BB-838F-064E-B2CE-A5BB81627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50CF7A5-FDA8-1547-8B5C-0BB5B0BE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2ABB29-C8E6-F04D-A06B-63ABAE23A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9D85E6F7-5DE9-8149-B0C0-76B2441CA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815736C-9337-964D-90FE-A13E0C0E3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8BBF-EBD4-BE4C-B638-B3FDE3C9776E}" type="slidenum">
              <a:rPr lang="fi-FI" smtClean="0"/>
              <a:t>‹#›</a:t>
            </a:fld>
            <a:endParaRPr lang="fi-FI"/>
          </a:p>
        </p:txBody>
      </p:sp>
    </p:spTree>
    <p:extLst>
      <p:ext uri="{BB962C8B-B14F-4D97-AF65-F5344CB8AC3E}">
        <p14:creationId xmlns:p14="http://schemas.microsoft.com/office/powerpoint/2010/main" val="307809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uva 35">
            <a:extLst>
              <a:ext uri="{FF2B5EF4-FFF2-40B4-BE49-F238E27FC236}">
                <a16:creationId xmlns:a16="http://schemas.microsoft.com/office/drawing/2014/main" id="{BCF61FC5-8CF6-A64E-874D-C6728FD2BB9D}"/>
              </a:ext>
              <a:ext uri="{C183D7F6-B498-43B3-948B-1728B52AA6E4}">
                <adec:decorative xmlns:adec="http://schemas.microsoft.com/office/drawing/2017/decorative" val="1"/>
              </a:ext>
            </a:extLst>
          </p:cNvPr>
          <p:cNvPicPr>
            <a:picLocks noChangeAspect="1"/>
          </p:cNvPicPr>
          <p:nvPr/>
        </p:nvPicPr>
        <p:blipFill rotWithShape="1">
          <a:blip r:embed="rId3"/>
          <a:srcRect l="17528" t="30605" b="-1"/>
          <a:stretch/>
        </p:blipFill>
        <p:spPr>
          <a:xfrm>
            <a:off x="9723819" y="2218627"/>
            <a:ext cx="2548390" cy="4661602"/>
          </a:xfrm>
          <a:prstGeom prst="rect">
            <a:avLst/>
          </a:prstGeom>
        </p:spPr>
      </p:pic>
      <p:pic>
        <p:nvPicPr>
          <p:cNvPr id="35" name="Kuva 34">
            <a:extLst>
              <a:ext uri="{FF2B5EF4-FFF2-40B4-BE49-F238E27FC236}">
                <a16:creationId xmlns:a16="http://schemas.microsoft.com/office/drawing/2014/main" id="{8A405CF7-DF4B-F14C-9E86-582CF9AEC996}"/>
              </a:ext>
              <a:ext uri="{C183D7F6-B498-43B3-948B-1728B52AA6E4}">
                <adec:decorative xmlns:adec="http://schemas.microsoft.com/office/drawing/2017/decorative" val="1"/>
              </a:ext>
            </a:extLst>
          </p:cNvPr>
          <p:cNvPicPr>
            <a:picLocks noChangeAspect="1"/>
          </p:cNvPicPr>
          <p:nvPr/>
        </p:nvPicPr>
        <p:blipFill rotWithShape="1">
          <a:blip r:embed="rId3"/>
          <a:srcRect r="37701" b="62942"/>
          <a:stretch/>
        </p:blipFill>
        <p:spPr>
          <a:xfrm>
            <a:off x="8635544" y="-175501"/>
            <a:ext cx="2175918" cy="2813770"/>
          </a:xfrm>
          <a:prstGeom prst="rect">
            <a:avLst/>
          </a:prstGeom>
        </p:spPr>
      </p:pic>
      <p:pic>
        <p:nvPicPr>
          <p:cNvPr id="38" name="Kuva 37">
            <a:extLst>
              <a:ext uri="{FF2B5EF4-FFF2-40B4-BE49-F238E27FC236}">
                <a16:creationId xmlns:a16="http://schemas.microsoft.com/office/drawing/2014/main" id="{F73F9EC8-E065-F842-A3AE-26DED250A4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903" y="508000"/>
            <a:ext cx="2540990" cy="1429307"/>
          </a:xfrm>
          <a:prstGeom prst="rect">
            <a:avLst/>
          </a:prstGeom>
        </p:spPr>
      </p:pic>
      <p:sp>
        <p:nvSpPr>
          <p:cNvPr id="13" name="Otsikko 8">
            <a:extLst>
              <a:ext uri="{FF2B5EF4-FFF2-40B4-BE49-F238E27FC236}">
                <a16:creationId xmlns:a16="http://schemas.microsoft.com/office/drawing/2014/main" id="{FA923A3C-51FC-2F44-A45E-BB78E1889209}"/>
              </a:ext>
            </a:extLst>
          </p:cNvPr>
          <p:cNvSpPr>
            <a:spLocks noGrp="1"/>
          </p:cNvSpPr>
          <p:nvPr>
            <p:ph type="ctrTitle"/>
          </p:nvPr>
        </p:nvSpPr>
        <p:spPr>
          <a:xfrm>
            <a:off x="752759" y="2636136"/>
            <a:ext cx="8971060" cy="1255791"/>
          </a:xfrm>
        </p:spPr>
        <p:txBody>
          <a:bodyPr>
            <a:normAutofit/>
          </a:bodyPr>
          <a:lstStyle/>
          <a:p>
            <a:pPr algn="l"/>
            <a:r>
              <a:rPr lang="fi-FI" sz="4000" b="1" dirty="0">
                <a:solidFill>
                  <a:srgbClr val="395152"/>
                </a:solidFill>
                <a:latin typeface="Poppins" pitchFamily="2" charset="77"/>
                <a:cs typeface="Poppins" pitchFamily="2" charset="77"/>
              </a:rPr>
              <a:t>Tilinpito virkistyskäyttöstrategian tukena</a:t>
            </a:r>
          </a:p>
        </p:txBody>
      </p:sp>
      <p:sp>
        <p:nvSpPr>
          <p:cNvPr id="15" name="Alaotsikko 11">
            <a:extLst>
              <a:ext uri="{FF2B5EF4-FFF2-40B4-BE49-F238E27FC236}">
                <a16:creationId xmlns:a16="http://schemas.microsoft.com/office/drawing/2014/main" id="{85F7E798-91AB-FD4D-953B-5A4CC987C3F6}"/>
              </a:ext>
            </a:extLst>
          </p:cNvPr>
          <p:cNvSpPr>
            <a:spLocks noGrp="1"/>
          </p:cNvSpPr>
          <p:nvPr>
            <p:ph type="subTitle" idx="1"/>
          </p:nvPr>
        </p:nvSpPr>
        <p:spPr>
          <a:xfrm>
            <a:off x="752759" y="4081758"/>
            <a:ext cx="8971060" cy="1655762"/>
          </a:xfrm>
        </p:spPr>
        <p:txBody>
          <a:bodyPr/>
          <a:lstStyle/>
          <a:p>
            <a:pPr algn="l"/>
            <a:r>
              <a:rPr lang="fi-FI" dirty="0">
                <a:solidFill>
                  <a:schemeClr val="tx1">
                    <a:lumMod val="85000"/>
                    <a:lumOff val="15000"/>
                  </a:schemeClr>
                </a:solidFill>
                <a:latin typeface="Montserrat" pitchFamily="2" charset="77"/>
              </a:rPr>
              <a:t>Tuija Lankia</a:t>
            </a:r>
          </a:p>
          <a:p>
            <a:pPr algn="l"/>
            <a:r>
              <a:rPr lang="fi-FI" dirty="0">
                <a:solidFill>
                  <a:schemeClr val="tx1">
                    <a:lumMod val="85000"/>
                    <a:lumOff val="15000"/>
                  </a:schemeClr>
                </a:solidFill>
                <a:latin typeface="Montserrat" pitchFamily="2" charset="77"/>
              </a:rPr>
              <a:t>Tutkija, Luonnonvarakeskus</a:t>
            </a:r>
          </a:p>
          <a:p>
            <a:pPr algn="l"/>
            <a:r>
              <a:rPr lang="fi-FI" dirty="0">
                <a:solidFill>
                  <a:schemeClr val="tx1">
                    <a:lumMod val="85000"/>
                    <a:lumOff val="15000"/>
                  </a:schemeClr>
                </a:solidFill>
                <a:latin typeface="Montserrat" pitchFamily="2" charset="77"/>
              </a:rPr>
              <a:t>Ympäristö- ja luonnonvaratalous</a:t>
            </a:r>
          </a:p>
        </p:txBody>
      </p:sp>
      <p:pic>
        <p:nvPicPr>
          <p:cNvPr id="3" name="Kuva 2">
            <a:extLst>
              <a:ext uri="{FF2B5EF4-FFF2-40B4-BE49-F238E27FC236}">
                <a16:creationId xmlns:a16="http://schemas.microsoft.com/office/drawing/2014/main" id="{3118C1AE-A20D-5C4D-9799-8CFC5FE26F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87446" y="-20547"/>
            <a:ext cx="3304554" cy="2495910"/>
          </a:xfrm>
          <a:prstGeom prst="rect">
            <a:avLst/>
          </a:prstGeom>
        </p:spPr>
      </p:pic>
      <p:pic>
        <p:nvPicPr>
          <p:cNvPr id="7" name="Kuva 6">
            <a:extLst>
              <a:ext uri="{FF2B5EF4-FFF2-40B4-BE49-F238E27FC236}">
                <a16:creationId xmlns:a16="http://schemas.microsoft.com/office/drawing/2014/main" id="{F573592D-75F3-2B46-B458-82E5F20B9A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54575" y="2269343"/>
            <a:ext cx="2748348" cy="4031428"/>
          </a:xfrm>
          <a:prstGeom prst="rect">
            <a:avLst/>
          </a:prstGeom>
        </p:spPr>
      </p:pic>
      <p:pic>
        <p:nvPicPr>
          <p:cNvPr id="9" name="Kuva 8">
            <a:extLst>
              <a:ext uri="{FF2B5EF4-FFF2-40B4-BE49-F238E27FC236}">
                <a16:creationId xmlns:a16="http://schemas.microsoft.com/office/drawing/2014/main" id="{F4F7A429-59C6-456F-931C-1D8697E3C9B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1212" y="838400"/>
            <a:ext cx="1078629" cy="798060"/>
          </a:xfrm>
          <a:prstGeom prst="rect">
            <a:avLst/>
          </a:prstGeom>
        </p:spPr>
      </p:pic>
      <p:pic>
        <p:nvPicPr>
          <p:cNvPr id="10" name="Kuva 9">
            <a:extLst>
              <a:ext uri="{FF2B5EF4-FFF2-40B4-BE49-F238E27FC236}">
                <a16:creationId xmlns:a16="http://schemas.microsoft.com/office/drawing/2014/main" id="{0CA008F4-CE77-4FFC-B61F-D9E717A77D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51830" y="809005"/>
            <a:ext cx="2285714" cy="835048"/>
          </a:xfrm>
          <a:prstGeom prst="rect">
            <a:avLst/>
          </a:prstGeom>
        </p:spPr>
      </p:pic>
      <p:sp>
        <p:nvSpPr>
          <p:cNvPr id="12" name="Alaotsikko 2">
            <a:extLst>
              <a:ext uri="{FF2B5EF4-FFF2-40B4-BE49-F238E27FC236}">
                <a16:creationId xmlns:a16="http://schemas.microsoft.com/office/drawing/2014/main" id="{8B095250-2C0F-4AD4-AC3D-F248E6282F24}"/>
              </a:ext>
            </a:extLst>
          </p:cNvPr>
          <p:cNvSpPr txBox="1">
            <a:spLocks/>
          </p:cNvSpPr>
          <p:nvPr/>
        </p:nvSpPr>
        <p:spPr>
          <a:xfrm>
            <a:off x="419245" y="197443"/>
            <a:ext cx="8652339" cy="836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600" b="1" dirty="0">
                <a:solidFill>
                  <a:srgbClr val="212529"/>
                </a:solidFill>
                <a:latin typeface="Roboto" panose="02000000000000000000" pitchFamily="2" charset="0"/>
              </a:rPr>
              <a:t>Kohti ekosysteemitilinpidon toimijaverkostoa? Scandic </a:t>
            </a:r>
            <a:r>
              <a:rPr lang="fi-FI" sz="1600" b="1" dirty="0" err="1">
                <a:solidFill>
                  <a:srgbClr val="212529"/>
                </a:solidFill>
                <a:latin typeface="Roboto" panose="02000000000000000000" pitchFamily="2" charset="0"/>
              </a:rPr>
              <a:t>Simonkenttä</a:t>
            </a:r>
            <a:r>
              <a:rPr lang="fi-FI" sz="1600" b="1" dirty="0">
                <a:solidFill>
                  <a:srgbClr val="212529"/>
                </a:solidFill>
                <a:latin typeface="Roboto" panose="02000000000000000000" pitchFamily="2" charset="0"/>
              </a:rPr>
              <a:t> 14.6.2022, Helsinki</a:t>
            </a:r>
            <a:endParaRPr lang="fi-FI" sz="2000" b="1" dirty="0">
              <a:solidFill>
                <a:srgbClr val="395152"/>
              </a:solidFill>
              <a:latin typeface="Montserrat" pitchFamily="2" charset="77"/>
            </a:endParaRPr>
          </a:p>
        </p:txBody>
      </p:sp>
      <p:sp>
        <p:nvSpPr>
          <p:cNvPr id="4" name="Tekstiruutu 20">
            <a:extLst>
              <a:ext uri="{FF2B5EF4-FFF2-40B4-BE49-F238E27FC236}">
                <a16:creationId xmlns:a16="http://schemas.microsoft.com/office/drawing/2014/main" id="{51EAA3F2-4CC7-1E2D-29CB-A0A83BA7546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13" descr="Logo, company name&#10;&#10;Description automatically generated">
            <a:extLst>
              <a:ext uri="{FF2B5EF4-FFF2-40B4-BE49-F238E27FC236}">
                <a16:creationId xmlns:a16="http://schemas.microsoft.com/office/drawing/2014/main" id="{5482CC86-F4FA-4BDF-962C-E6C492EC7595}"/>
              </a:ext>
            </a:extLst>
          </p:cNvPr>
          <p:cNvPicPr>
            <a:picLocks noChangeAspect="1"/>
          </p:cNvPicPr>
          <p:nvPr/>
        </p:nvPicPr>
        <p:blipFill>
          <a:blip r:embed="rId9"/>
          <a:stretch>
            <a:fillRect/>
          </a:stretch>
        </p:blipFill>
        <p:spPr>
          <a:xfrm>
            <a:off x="7025174" y="624890"/>
            <a:ext cx="1181307" cy="968672"/>
          </a:xfrm>
          <a:prstGeom prst="rect">
            <a:avLst/>
          </a:prstGeom>
        </p:spPr>
      </p:pic>
    </p:spTree>
    <p:extLst>
      <p:ext uri="{BB962C8B-B14F-4D97-AF65-F5344CB8AC3E}">
        <p14:creationId xmlns:p14="http://schemas.microsoft.com/office/powerpoint/2010/main" val="282026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81894-AA70-4826-9574-97C516465A4E}"/>
              </a:ext>
            </a:extLst>
          </p:cNvPr>
          <p:cNvSpPr>
            <a:spLocks noGrp="1"/>
          </p:cNvSpPr>
          <p:nvPr>
            <p:ph type="title"/>
          </p:nvPr>
        </p:nvSpPr>
        <p:spPr>
          <a:xfrm>
            <a:off x="405063" y="396551"/>
            <a:ext cx="10515600" cy="1325563"/>
          </a:xfrm>
        </p:spPr>
        <p:txBody>
          <a:bodyPr>
            <a:normAutofit/>
          </a:bodyPr>
          <a:lstStyle/>
          <a:p>
            <a:r>
              <a:rPr lang="fi-FI" sz="4000" dirty="0">
                <a:latin typeface="Poppins" panose="00000500000000000000" pitchFamily="2" charset="0"/>
                <a:cs typeface="Poppins" panose="00000500000000000000" pitchFamily="2" charset="0"/>
              </a:rPr>
              <a:t>Mitä virkistyskäyttötieto on käytännössä? (3)</a:t>
            </a:r>
          </a:p>
        </p:txBody>
      </p:sp>
      <p:sp>
        <p:nvSpPr>
          <p:cNvPr id="13" name="TextBox 12">
            <a:extLst>
              <a:ext uri="{FF2B5EF4-FFF2-40B4-BE49-F238E27FC236}">
                <a16:creationId xmlns:a16="http://schemas.microsoft.com/office/drawing/2014/main" id="{AA70C612-45CE-4891-84CE-F08DEF93F9C1}"/>
              </a:ext>
            </a:extLst>
          </p:cNvPr>
          <p:cNvSpPr txBox="1"/>
          <p:nvPr/>
        </p:nvSpPr>
        <p:spPr>
          <a:xfrm>
            <a:off x="508311" y="2164880"/>
            <a:ext cx="4678575" cy="400110"/>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ontserrat" panose="00000500000000000000" pitchFamily="2" charset="0"/>
              </a:rPr>
              <a:t>Karttamuotoinen tieto</a:t>
            </a:r>
          </a:p>
        </p:txBody>
      </p:sp>
      <p:sp>
        <p:nvSpPr>
          <p:cNvPr id="15" name="TextBox 14">
            <a:extLst>
              <a:ext uri="{FF2B5EF4-FFF2-40B4-BE49-F238E27FC236}">
                <a16:creationId xmlns:a16="http://schemas.microsoft.com/office/drawing/2014/main" id="{92C0AD3A-34A2-4FE2-A6CB-67903A70C915}"/>
              </a:ext>
            </a:extLst>
          </p:cNvPr>
          <p:cNvSpPr txBox="1"/>
          <p:nvPr/>
        </p:nvSpPr>
        <p:spPr>
          <a:xfrm>
            <a:off x="508311" y="3007756"/>
            <a:ext cx="3151415" cy="1631216"/>
          </a:xfrm>
          <a:prstGeom prst="rect">
            <a:avLst/>
          </a:prstGeom>
          <a:noFill/>
        </p:spPr>
        <p:txBody>
          <a:bodyPr wrap="square">
            <a:spAutoFit/>
          </a:bodyPr>
          <a:lstStyle/>
          <a:p>
            <a:r>
              <a:rPr lang="fi-FI" sz="2000" dirty="0">
                <a:latin typeface="Montserrat" panose="00000500000000000000" pitchFamily="2" charset="0"/>
              </a:rPr>
              <a:t>Esimerkiksi Hollannissa on tehty kartta pyöräilykerroista per ha (</a:t>
            </a:r>
            <a:r>
              <a:rPr lang="fi-FI" sz="2000" dirty="0" err="1">
                <a:latin typeface="Montserrat" panose="00000500000000000000" pitchFamily="2" charset="0"/>
              </a:rPr>
              <a:t>Remme</a:t>
            </a:r>
            <a:r>
              <a:rPr lang="fi-FI" sz="2000" dirty="0">
                <a:latin typeface="Montserrat" panose="00000500000000000000" pitchFamily="2" charset="0"/>
              </a:rPr>
              <a:t> et al. 2014)</a:t>
            </a:r>
          </a:p>
        </p:txBody>
      </p:sp>
      <p:pic>
        <p:nvPicPr>
          <p:cNvPr id="14" name="Picture 13" descr="Esimerkki virkistystilinpidosta, karttakuva pyöräilykerroista hehtaaria kohti Limburgin läänissä Hollannissa">
            <a:extLst>
              <a:ext uri="{FF2B5EF4-FFF2-40B4-BE49-F238E27FC236}">
                <a16:creationId xmlns:a16="http://schemas.microsoft.com/office/drawing/2014/main" id="{E89E271D-13A6-4BAC-9706-9F5DC299D9E3}"/>
              </a:ext>
            </a:extLst>
          </p:cNvPr>
          <p:cNvPicPr>
            <a:picLocks noChangeAspect="1"/>
          </p:cNvPicPr>
          <p:nvPr/>
        </p:nvPicPr>
        <p:blipFill>
          <a:blip r:embed="rId3"/>
          <a:stretch>
            <a:fillRect/>
          </a:stretch>
        </p:blipFill>
        <p:spPr>
          <a:xfrm>
            <a:off x="4572000" y="1210614"/>
            <a:ext cx="4359729" cy="4907610"/>
          </a:xfrm>
          <a:prstGeom prst="rect">
            <a:avLst/>
          </a:prstGeom>
        </p:spPr>
      </p:pic>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7" name="Picture 16">
            <a:extLst>
              <a:ext uri="{FF2B5EF4-FFF2-40B4-BE49-F238E27FC236}">
                <a16:creationId xmlns:a16="http://schemas.microsoft.com/office/drawing/2014/main" id="{8593DFB1-67AE-480D-868D-41E70229A11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378408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36C78E5-D211-4A5D-A04E-D7CDEE27B905}"/>
              </a:ext>
            </a:extLst>
          </p:cNvPr>
          <p:cNvSpPr>
            <a:spLocks noGrp="1"/>
          </p:cNvSpPr>
          <p:nvPr>
            <p:ph type="title"/>
          </p:nvPr>
        </p:nvSpPr>
        <p:spPr>
          <a:xfrm>
            <a:off x="405063" y="396551"/>
            <a:ext cx="10515600" cy="1325563"/>
          </a:xfrm>
        </p:spPr>
        <p:txBody>
          <a:bodyPr>
            <a:normAutofit/>
          </a:bodyPr>
          <a:lstStyle/>
          <a:p>
            <a:r>
              <a:rPr lang="fi-FI" sz="4000" dirty="0">
                <a:latin typeface="Poppins" panose="00000500000000000000" pitchFamily="2" charset="0"/>
                <a:cs typeface="Poppins" panose="00000500000000000000" pitchFamily="2" charset="0"/>
              </a:rPr>
              <a:t>Mitä virkistyskäyttötieto on käytännössä? (4)</a:t>
            </a:r>
          </a:p>
        </p:txBody>
      </p:sp>
      <p:sp>
        <p:nvSpPr>
          <p:cNvPr id="13" name="TextBox 12">
            <a:extLst>
              <a:ext uri="{FF2B5EF4-FFF2-40B4-BE49-F238E27FC236}">
                <a16:creationId xmlns:a16="http://schemas.microsoft.com/office/drawing/2014/main" id="{EF7D2180-2A19-4298-96C9-597BA3E359CC}"/>
              </a:ext>
            </a:extLst>
          </p:cNvPr>
          <p:cNvSpPr txBox="1"/>
          <p:nvPr/>
        </p:nvSpPr>
        <p:spPr>
          <a:xfrm>
            <a:off x="666548" y="2222980"/>
            <a:ext cx="4678575" cy="400110"/>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ontserrat" panose="00000500000000000000" pitchFamily="2" charset="0"/>
              </a:rPr>
              <a:t>Karttamuotoinen tieto</a:t>
            </a:r>
          </a:p>
        </p:txBody>
      </p:sp>
      <p:sp>
        <p:nvSpPr>
          <p:cNvPr id="15" name="TextBox 14">
            <a:extLst>
              <a:ext uri="{FF2B5EF4-FFF2-40B4-BE49-F238E27FC236}">
                <a16:creationId xmlns:a16="http://schemas.microsoft.com/office/drawing/2014/main" id="{92C0AD3A-34A2-4FE2-A6CB-67903A70C915}"/>
              </a:ext>
            </a:extLst>
          </p:cNvPr>
          <p:cNvSpPr txBox="1"/>
          <p:nvPr/>
        </p:nvSpPr>
        <p:spPr>
          <a:xfrm>
            <a:off x="666548" y="3291714"/>
            <a:ext cx="3151415" cy="2523768"/>
          </a:xfrm>
          <a:prstGeom prst="rect">
            <a:avLst/>
          </a:prstGeom>
          <a:noFill/>
        </p:spPr>
        <p:txBody>
          <a:bodyPr wrap="square">
            <a:spAutoFit/>
          </a:bodyPr>
          <a:lstStyle/>
          <a:p>
            <a:r>
              <a:rPr lang="fi-FI" sz="2000" dirty="0">
                <a:latin typeface="Montserrat" panose="00000500000000000000" pitchFamily="2" charset="0"/>
              </a:rPr>
              <a:t>Suomessa arvioitiin lähivirkistyskertojen määrää maakunnittain ja kohteen maanomistajan mukaan jaoteltuna (Lankia ym. 2015)</a:t>
            </a:r>
            <a:endParaRPr lang="fi-FI" sz="1800" dirty="0"/>
          </a:p>
          <a:p>
            <a:endParaRPr lang="fi-FI" dirty="0"/>
          </a:p>
        </p:txBody>
      </p:sp>
      <p:pic>
        <p:nvPicPr>
          <p:cNvPr id="16" name="Picture 15" descr="Kartta, jossa esitetty lähivirkistyskertojen määrä Suomen maakunnissa kohteen maanomistajan mukaan jaoteltuna">
            <a:extLst>
              <a:ext uri="{FF2B5EF4-FFF2-40B4-BE49-F238E27FC236}">
                <a16:creationId xmlns:a16="http://schemas.microsoft.com/office/drawing/2014/main" id="{56EC4A31-0506-4D43-9B4C-580A6CEA1B00}"/>
              </a:ext>
            </a:extLst>
          </p:cNvPr>
          <p:cNvPicPr>
            <a:picLocks noChangeAspect="1"/>
          </p:cNvPicPr>
          <p:nvPr/>
        </p:nvPicPr>
        <p:blipFill>
          <a:blip r:embed="rId3"/>
          <a:stretch>
            <a:fillRect/>
          </a:stretch>
        </p:blipFill>
        <p:spPr>
          <a:xfrm>
            <a:off x="5894614" y="869226"/>
            <a:ext cx="5026049" cy="5205094"/>
          </a:xfrm>
          <a:prstGeom prst="rect">
            <a:avLst/>
          </a:prstGeom>
        </p:spPr>
      </p:pic>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8" name="Picture 17">
            <a:extLst>
              <a:ext uri="{FF2B5EF4-FFF2-40B4-BE49-F238E27FC236}">
                <a16:creationId xmlns:a16="http://schemas.microsoft.com/office/drawing/2014/main" id="{23A54705-0A88-40CD-BFB0-1AC623CF092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451741" y="6029690"/>
            <a:ext cx="971173" cy="796362"/>
          </a:xfrm>
          <a:prstGeom prst="rect">
            <a:avLst/>
          </a:prstGeom>
        </p:spPr>
      </p:pic>
    </p:spTree>
    <p:extLst>
      <p:ext uri="{BB962C8B-B14F-4D97-AF65-F5344CB8AC3E}">
        <p14:creationId xmlns:p14="http://schemas.microsoft.com/office/powerpoint/2010/main" val="250696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EFF6C48-CB77-4BAC-976C-BE47D71039FC}"/>
              </a:ext>
            </a:extLst>
          </p:cNvPr>
          <p:cNvSpPr>
            <a:spLocks noGrp="1"/>
          </p:cNvSpPr>
          <p:nvPr>
            <p:ph type="title"/>
          </p:nvPr>
        </p:nvSpPr>
        <p:spPr>
          <a:xfrm>
            <a:off x="996043" y="306120"/>
            <a:ext cx="10515600" cy="1325563"/>
          </a:xfrm>
        </p:spPr>
        <p:txBody>
          <a:bodyPr>
            <a:normAutofit/>
          </a:bodyPr>
          <a:lstStyle/>
          <a:p>
            <a:r>
              <a:rPr lang="fi-FI" sz="4000" dirty="0">
                <a:latin typeface="Poppins" panose="00000500000000000000" pitchFamily="2" charset="0"/>
                <a:cs typeface="Poppins" panose="00000500000000000000" pitchFamily="2" charset="0"/>
              </a:rPr>
              <a:t>Mitä virkistyskäyttötieto on käytännössä? (5)</a:t>
            </a:r>
          </a:p>
        </p:txBody>
      </p:sp>
      <p:pic>
        <p:nvPicPr>
          <p:cNvPr id="17" name="Picture 16" descr="Kartta, jossa esitetty lähivirkistyskertojen määrä Suomen maakunnissa kohteen maanomistajan mukaan jaoteltuna">
            <a:extLst>
              <a:ext uri="{FF2B5EF4-FFF2-40B4-BE49-F238E27FC236}">
                <a16:creationId xmlns:a16="http://schemas.microsoft.com/office/drawing/2014/main" id="{2D819AA8-35F3-4E88-B9D9-47CA93ABBD08}"/>
              </a:ext>
            </a:extLst>
          </p:cNvPr>
          <p:cNvPicPr>
            <a:picLocks noChangeAspect="1"/>
          </p:cNvPicPr>
          <p:nvPr/>
        </p:nvPicPr>
        <p:blipFill>
          <a:blip r:embed="rId3"/>
          <a:stretch>
            <a:fillRect/>
          </a:stretch>
        </p:blipFill>
        <p:spPr>
          <a:xfrm>
            <a:off x="126844" y="1560074"/>
            <a:ext cx="4180114" cy="4329024"/>
          </a:xfrm>
          <a:prstGeom prst="rect">
            <a:avLst/>
          </a:prstGeom>
        </p:spPr>
      </p:pic>
      <p:sp>
        <p:nvSpPr>
          <p:cNvPr id="19" name="TextBox 18">
            <a:extLst>
              <a:ext uri="{FF2B5EF4-FFF2-40B4-BE49-F238E27FC236}">
                <a16:creationId xmlns:a16="http://schemas.microsoft.com/office/drawing/2014/main" id="{9CD58A99-ED3A-4D66-9036-09CA28150ADD}"/>
              </a:ext>
            </a:extLst>
          </p:cNvPr>
          <p:cNvSpPr txBox="1"/>
          <p:nvPr/>
        </p:nvSpPr>
        <p:spPr>
          <a:xfrm>
            <a:off x="3488400" y="1696672"/>
            <a:ext cx="2905125" cy="1015663"/>
          </a:xfrm>
          <a:prstGeom prst="rect">
            <a:avLst/>
          </a:prstGeom>
          <a:noFill/>
        </p:spPr>
        <p:txBody>
          <a:bodyPr wrap="square" rtlCol="0">
            <a:spAutoFit/>
          </a:bodyPr>
          <a:lstStyle/>
          <a:p>
            <a:r>
              <a:rPr lang="fi-FI" sz="2000" dirty="0">
                <a:latin typeface="Montserrat" panose="00000500000000000000" pitchFamily="2" charset="0"/>
              </a:rPr>
              <a:t>Kansallisen tason tietoa (Lankia ym. 2015)</a:t>
            </a:r>
          </a:p>
        </p:txBody>
      </p:sp>
      <p:pic>
        <p:nvPicPr>
          <p:cNvPr id="14" name="Picture 13" descr="Esimerkki virkistystilinpidosta, karttakuva pyöräilykerroista hehtaaria kohti Limburgin läänissä Hollannissa">
            <a:extLst>
              <a:ext uri="{FF2B5EF4-FFF2-40B4-BE49-F238E27FC236}">
                <a16:creationId xmlns:a16="http://schemas.microsoft.com/office/drawing/2014/main" id="{9C35930B-0F72-4003-8782-AE0997834E8A}"/>
              </a:ext>
            </a:extLst>
          </p:cNvPr>
          <p:cNvPicPr>
            <a:picLocks noChangeAspect="1"/>
          </p:cNvPicPr>
          <p:nvPr/>
        </p:nvPicPr>
        <p:blipFill>
          <a:blip r:embed="rId4"/>
          <a:stretch>
            <a:fillRect/>
          </a:stretch>
        </p:blipFill>
        <p:spPr>
          <a:xfrm>
            <a:off x="6393525" y="1408085"/>
            <a:ext cx="4011386" cy="4515491"/>
          </a:xfrm>
          <a:prstGeom prst="rect">
            <a:avLst/>
          </a:prstGeom>
        </p:spPr>
      </p:pic>
      <p:sp>
        <p:nvSpPr>
          <p:cNvPr id="18" name="TextBox 17">
            <a:extLst>
              <a:ext uri="{FF2B5EF4-FFF2-40B4-BE49-F238E27FC236}">
                <a16:creationId xmlns:a16="http://schemas.microsoft.com/office/drawing/2014/main" id="{D7C865E7-C297-4D4A-8537-673358B667D4}"/>
              </a:ext>
            </a:extLst>
          </p:cNvPr>
          <p:cNvSpPr txBox="1"/>
          <p:nvPr/>
        </p:nvSpPr>
        <p:spPr>
          <a:xfrm>
            <a:off x="8900706" y="1493590"/>
            <a:ext cx="2905125" cy="1323439"/>
          </a:xfrm>
          <a:prstGeom prst="rect">
            <a:avLst/>
          </a:prstGeom>
          <a:noFill/>
        </p:spPr>
        <p:txBody>
          <a:bodyPr wrap="square" rtlCol="0">
            <a:spAutoFit/>
          </a:bodyPr>
          <a:lstStyle/>
          <a:p>
            <a:r>
              <a:rPr lang="fi-FI" sz="2000" dirty="0">
                <a:latin typeface="Montserrat" panose="00000500000000000000" pitchFamily="2" charset="0"/>
              </a:rPr>
              <a:t>Alueellista tietoa (Limburgin lääni Hollannissa) (</a:t>
            </a:r>
            <a:r>
              <a:rPr lang="fi-FI" sz="2000" dirty="0" err="1">
                <a:latin typeface="Montserrat" panose="00000500000000000000" pitchFamily="2" charset="0"/>
              </a:rPr>
              <a:t>Remme</a:t>
            </a:r>
            <a:r>
              <a:rPr lang="fi-FI" sz="2000" dirty="0">
                <a:latin typeface="Montserrat" panose="00000500000000000000" pitchFamily="2" charset="0"/>
              </a:rPr>
              <a:t> ym. 2014)</a:t>
            </a: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5" name="Picture 14">
            <a:extLst>
              <a:ext uri="{FF2B5EF4-FFF2-40B4-BE49-F238E27FC236}">
                <a16:creationId xmlns:a16="http://schemas.microsoft.com/office/drawing/2014/main" id="{A557BC40-36E1-4210-B40F-A4115A69222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36390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rtikkelin kuva: Outdoor recreation in ecosystem service accounting: pilot accounts from Finland">
            <a:extLst>
              <a:ext uri="{FF2B5EF4-FFF2-40B4-BE49-F238E27FC236}">
                <a16:creationId xmlns:a16="http://schemas.microsoft.com/office/drawing/2014/main" id="{DAA1E294-E6CA-4685-9846-09ABA5A29719}"/>
              </a:ext>
            </a:extLst>
          </p:cNvPr>
          <p:cNvPicPr>
            <a:picLocks noChangeAspect="1"/>
          </p:cNvPicPr>
          <p:nvPr/>
        </p:nvPicPr>
        <p:blipFill>
          <a:blip r:embed="rId3"/>
          <a:stretch>
            <a:fillRect/>
          </a:stretch>
        </p:blipFill>
        <p:spPr>
          <a:xfrm>
            <a:off x="8325634" y="1506828"/>
            <a:ext cx="3028166" cy="2767594"/>
          </a:xfrm>
          <a:prstGeom prst="rect">
            <a:avLst/>
          </a:prstGeom>
          <a:ln>
            <a:solidFill>
              <a:schemeClr val="tx1"/>
            </a:solidFill>
          </a:ln>
        </p:spPr>
      </p:pic>
      <p:sp>
        <p:nvSpPr>
          <p:cNvPr id="2" name="Title 1">
            <a:extLst>
              <a:ext uri="{FF2B5EF4-FFF2-40B4-BE49-F238E27FC236}">
                <a16:creationId xmlns:a16="http://schemas.microsoft.com/office/drawing/2014/main" id="{3464D866-C343-4589-8453-407F7DC88AD5}"/>
              </a:ext>
            </a:extLst>
          </p:cNvPr>
          <p:cNvSpPr>
            <a:spLocks noGrp="1"/>
          </p:cNvSpPr>
          <p:nvPr>
            <p:ph type="title"/>
          </p:nvPr>
        </p:nvSpPr>
        <p:spPr/>
        <p:txBody>
          <a:bodyPr/>
          <a:lstStyle/>
          <a:p>
            <a:r>
              <a:rPr lang="fi-FI" dirty="0">
                <a:latin typeface="Poppins" panose="00000500000000000000" pitchFamily="2" charset="0"/>
                <a:cs typeface="Poppins" panose="00000500000000000000" pitchFamily="2" charset="0"/>
              </a:rPr>
              <a:t>Virkistystilinpito ja aineistot Suomessa</a:t>
            </a:r>
          </a:p>
        </p:txBody>
      </p:sp>
      <p:sp>
        <p:nvSpPr>
          <p:cNvPr id="3" name="Content Placeholder 2">
            <a:extLst>
              <a:ext uri="{FF2B5EF4-FFF2-40B4-BE49-F238E27FC236}">
                <a16:creationId xmlns:a16="http://schemas.microsoft.com/office/drawing/2014/main" id="{3CD7CC46-1545-46C1-A9BA-641B9659D23E}"/>
              </a:ext>
            </a:extLst>
          </p:cNvPr>
          <p:cNvSpPr>
            <a:spLocks noGrp="1"/>
          </p:cNvSpPr>
          <p:nvPr>
            <p:ph idx="1"/>
          </p:nvPr>
        </p:nvSpPr>
        <p:spPr>
          <a:xfrm>
            <a:off x="838199" y="1825625"/>
            <a:ext cx="7610341" cy="4351338"/>
          </a:xfrm>
        </p:spPr>
        <p:txBody>
          <a:bodyPr>
            <a:normAutofit/>
          </a:bodyPr>
          <a:lstStyle/>
          <a:p>
            <a:r>
              <a:rPr lang="fi-FI" sz="2000" dirty="0">
                <a:latin typeface="Montserrat" panose="00000500000000000000" pitchFamily="2" charset="0"/>
              </a:rPr>
              <a:t>Luonnon virkistyskäytön valtakunnallinen inventointitutkimus (LVVI)(Luke) tarjoaa hyvän pohjan kysyntätiedolle</a:t>
            </a:r>
          </a:p>
          <a:p>
            <a:r>
              <a:rPr lang="fi-FI" sz="2000" dirty="0">
                <a:latin typeface="Montserrat" panose="00000500000000000000" pitchFamily="2" charset="0"/>
              </a:rPr>
              <a:t>Käytön mittaaminen ekosysteemityypeittäin sekä karttapohjainen tieto alueellisella ja paikallisella tasolla vaatii entistä tarkempia aineistoja</a:t>
            </a:r>
          </a:p>
          <a:p>
            <a:r>
              <a:rPr lang="fi-FI" sz="2000" dirty="0">
                <a:latin typeface="Montserrat" panose="00000500000000000000" pitchFamily="2" charset="0"/>
              </a:rPr>
              <a:t>Käytön rahallisen arvon mittaamisessa haasteensa</a:t>
            </a:r>
          </a:p>
          <a:p>
            <a:pPr marL="0" indent="0">
              <a:buNone/>
            </a:pPr>
            <a:endParaRPr lang="fi-FI" sz="2000" dirty="0">
              <a:latin typeface="Montserrat" panose="00000500000000000000" pitchFamily="2" charset="0"/>
            </a:endParaRPr>
          </a:p>
        </p:txBody>
      </p:sp>
      <p:pic>
        <p:nvPicPr>
          <p:cNvPr id="5" name="Picture 4" descr="Luonnon virkistyskäyttö 2020 -raportin kansi">
            <a:extLst>
              <a:ext uri="{FF2B5EF4-FFF2-40B4-BE49-F238E27FC236}">
                <a16:creationId xmlns:a16="http://schemas.microsoft.com/office/drawing/2014/main" id="{347B3711-2E80-4C39-BB36-0E370569D721}"/>
              </a:ext>
            </a:extLst>
          </p:cNvPr>
          <p:cNvPicPr>
            <a:picLocks noChangeAspect="1"/>
          </p:cNvPicPr>
          <p:nvPr/>
        </p:nvPicPr>
        <p:blipFill>
          <a:blip r:embed="rId4"/>
          <a:stretch>
            <a:fillRect/>
          </a:stretch>
        </p:blipFill>
        <p:spPr>
          <a:xfrm>
            <a:off x="9647602" y="2890625"/>
            <a:ext cx="2209095" cy="3120488"/>
          </a:xfrm>
          <a:prstGeom prst="rect">
            <a:avLst/>
          </a:prstGeom>
          <a:ln>
            <a:solidFill>
              <a:schemeClr val="tx1"/>
            </a:solidFill>
          </a:ln>
        </p:spPr>
      </p:pic>
    </p:spTree>
    <p:extLst>
      <p:ext uri="{BB962C8B-B14F-4D97-AF65-F5344CB8AC3E}">
        <p14:creationId xmlns:p14="http://schemas.microsoft.com/office/powerpoint/2010/main" val="380246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Poppins" pitchFamily="2" charset="77"/>
                <a:cs typeface="Poppins" pitchFamily="2" charset="77"/>
              </a:rPr>
              <a:t>Lopuksi</a:t>
            </a: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a:normAutofit/>
          </a:bodyPr>
          <a:lstStyle/>
          <a:p>
            <a:r>
              <a:rPr lang="fi-FI" sz="2000" b="0" i="0" dirty="0">
                <a:solidFill>
                  <a:srgbClr val="333333"/>
                </a:solidFill>
                <a:effectLst/>
                <a:latin typeface="Montserrat" panose="00000500000000000000" pitchFamily="2" charset="0"/>
              </a:rPr>
              <a:t>Ekosysteemitilinpito tarjoaa mittauskehikon luonnonvirkistyskäytön seurantaan</a:t>
            </a:r>
          </a:p>
          <a:p>
            <a:r>
              <a:rPr lang="fi-FI" sz="2000" b="0" i="0" dirty="0">
                <a:solidFill>
                  <a:srgbClr val="333333"/>
                </a:solidFill>
                <a:effectLst/>
                <a:latin typeface="Montserrat" panose="00000500000000000000" pitchFamily="2" charset="0"/>
              </a:rPr>
              <a:t>Luonnon virkistyshyötyjen lisäksi ekosysteemeillä myös muita kulttuurisia merkityksiä.</a:t>
            </a:r>
          </a:p>
          <a:p>
            <a:r>
              <a:rPr lang="fi-FI" sz="2000" dirty="0">
                <a:solidFill>
                  <a:srgbClr val="333333"/>
                </a:solidFill>
                <a:latin typeface="Montserrat" panose="00000500000000000000" pitchFamily="2" charset="0"/>
              </a:rPr>
              <a:t>Keino</a:t>
            </a:r>
            <a:r>
              <a:rPr lang="fi-FI" sz="2000" b="0" i="0" dirty="0">
                <a:solidFill>
                  <a:srgbClr val="333333"/>
                </a:solidFill>
                <a:effectLst/>
                <a:latin typeface="Montserrat" panose="00000500000000000000" pitchFamily="2" charset="0"/>
              </a:rPr>
              <a:t> tuoda esiin ja konkretisoida ekosysteemien merkitystä ihmisten hyvinvoinnille</a:t>
            </a: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5" name="Picture 4" descr="Logo, company name&#10;&#10;Description automatically generated">
            <a:extLst>
              <a:ext uri="{FF2B5EF4-FFF2-40B4-BE49-F238E27FC236}">
                <a16:creationId xmlns:a16="http://schemas.microsoft.com/office/drawing/2014/main" id="{05A4C2A7-6C92-4817-9F47-BF78E7A32B91}"/>
              </a:ext>
            </a:extLst>
          </p:cNvPr>
          <p:cNvPicPr>
            <a:picLocks noChangeAspect="1"/>
          </p:cNvPicPr>
          <p:nvPr/>
        </p:nvPicPr>
        <p:blipFill>
          <a:blip r:embed="rId6"/>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90014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Poppins" pitchFamily="2" charset="77"/>
                <a:cs typeface="Poppins" pitchFamily="2" charset="77"/>
              </a:rPr>
              <a:t>Viitteet</a:t>
            </a: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a:xfrm>
            <a:off x="828792" y="1515383"/>
            <a:ext cx="10515600" cy="4351338"/>
          </a:xfrm>
        </p:spPr>
        <p:txBody>
          <a:bodyPr>
            <a:normAutofit fontScale="70000" lnSpcReduction="20000"/>
          </a:bodyPr>
          <a:lstStyle/>
          <a:p>
            <a:pPr marL="0" indent="0">
              <a:buNone/>
            </a:pPr>
            <a:endParaRPr lang="fi-FI" sz="2000" b="0" i="0" dirty="0">
              <a:solidFill>
                <a:srgbClr val="333333"/>
              </a:solidFill>
              <a:effectLst/>
              <a:latin typeface="Montserrat" panose="00000500000000000000" pitchFamily="2" charset="0"/>
            </a:endParaRPr>
          </a:p>
          <a:p>
            <a:pPr marL="0" indent="0">
              <a:buNone/>
            </a:pPr>
            <a:r>
              <a:rPr lang="fi-FI" sz="2000" dirty="0">
                <a:solidFill>
                  <a:srgbClr val="333333"/>
                </a:solidFill>
                <a:latin typeface="Montserrat" panose="00000500000000000000" pitchFamily="2" charset="0"/>
              </a:rPr>
              <a:t>Lankia ym. 2020. </a:t>
            </a:r>
            <a:r>
              <a:rPr lang="fi-FI" sz="2000" dirty="0" err="1">
                <a:solidFill>
                  <a:srgbClr val="333333"/>
                </a:solidFill>
                <a:latin typeface="Montserrat" panose="00000500000000000000" pitchFamily="2" charset="0"/>
              </a:rPr>
              <a:t>Outdoor</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recreation</a:t>
            </a:r>
            <a:r>
              <a:rPr lang="fi-FI" sz="2000" dirty="0">
                <a:solidFill>
                  <a:srgbClr val="333333"/>
                </a:solidFill>
                <a:latin typeface="Montserrat" panose="00000500000000000000" pitchFamily="2" charset="0"/>
              </a:rPr>
              <a:t> in </a:t>
            </a:r>
            <a:r>
              <a:rPr lang="fi-FI" sz="2000" dirty="0" err="1">
                <a:solidFill>
                  <a:srgbClr val="333333"/>
                </a:solidFill>
                <a:latin typeface="Montserrat" panose="00000500000000000000" pitchFamily="2" charset="0"/>
              </a:rPr>
              <a:t>ecosystem</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service</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accounting</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pilot</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accounts</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from</a:t>
            </a:r>
            <a:r>
              <a:rPr lang="fi-FI" sz="2000" dirty="0">
                <a:solidFill>
                  <a:srgbClr val="333333"/>
                </a:solidFill>
                <a:latin typeface="Montserrat" panose="00000500000000000000" pitchFamily="2" charset="0"/>
              </a:rPr>
              <a:t> Finland. </a:t>
            </a:r>
            <a:r>
              <a:rPr lang="fi-FI" sz="2000" dirty="0" err="1">
                <a:solidFill>
                  <a:srgbClr val="333333"/>
                </a:solidFill>
                <a:latin typeface="Montserrat" panose="00000500000000000000" pitchFamily="2" charset="0"/>
              </a:rPr>
              <a:t>Scandinavian</a:t>
            </a:r>
            <a:r>
              <a:rPr lang="fi-FI" sz="2000" dirty="0">
                <a:solidFill>
                  <a:srgbClr val="333333"/>
                </a:solidFill>
                <a:latin typeface="Montserrat" panose="00000500000000000000" pitchFamily="2" charset="0"/>
              </a:rPr>
              <a:t> Journal of </a:t>
            </a:r>
            <a:r>
              <a:rPr lang="fi-FI" sz="2000" dirty="0" err="1">
                <a:solidFill>
                  <a:srgbClr val="333333"/>
                </a:solidFill>
                <a:latin typeface="Montserrat" panose="00000500000000000000" pitchFamily="2" charset="0"/>
              </a:rPr>
              <a:t>Forest</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Research</a:t>
            </a:r>
            <a:r>
              <a:rPr lang="fi-FI" sz="2000" dirty="0">
                <a:solidFill>
                  <a:srgbClr val="333333"/>
                </a:solidFill>
                <a:latin typeface="Montserrat" panose="00000500000000000000" pitchFamily="2" charset="0"/>
              </a:rPr>
              <a:t> 35, 3-4.</a:t>
            </a:r>
          </a:p>
          <a:p>
            <a:pPr marL="0" indent="0">
              <a:buNone/>
            </a:pPr>
            <a:endParaRPr lang="fi-FI" sz="2000" dirty="0">
              <a:solidFill>
                <a:srgbClr val="333333"/>
              </a:solidFill>
              <a:latin typeface="Montserrat" panose="00000500000000000000" pitchFamily="2" charset="0"/>
            </a:endParaRPr>
          </a:p>
          <a:p>
            <a:pPr marL="0" indent="0">
              <a:buNone/>
            </a:pPr>
            <a:r>
              <a:rPr lang="fi-FI" sz="2000" dirty="0">
                <a:solidFill>
                  <a:srgbClr val="333333"/>
                </a:solidFill>
                <a:latin typeface="Montserrat" panose="00000500000000000000" pitchFamily="2" charset="0"/>
              </a:rPr>
              <a:t>Lankia ym. 2015. </a:t>
            </a:r>
            <a:r>
              <a:rPr lang="fi-FI" sz="2000" dirty="0" err="1">
                <a:solidFill>
                  <a:srgbClr val="333333"/>
                </a:solidFill>
                <a:latin typeface="Montserrat" panose="00000500000000000000" pitchFamily="2" charset="0"/>
              </a:rPr>
              <a:t>Valuing</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recreational</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ecosystem</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service</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flow</a:t>
            </a:r>
            <a:r>
              <a:rPr lang="fi-FI" sz="2000" dirty="0">
                <a:solidFill>
                  <a:srgbClr val="333333"/>
                </a:solidFill>
                <a:latin typeface="Montserrat" panose="00000500000000000000" pitchFamily="2" charset="0"/>
              </a:rPr>
              <a:t> in Finland. </a:t>
            </a:r>
            <a:r>
              <a:rPr lang="fi-FI" sz="2000" dirty="0" err="1">
                <a:solidFill>
                  <a:srgbClr val="333333"/>
                </a:solidFill>
                <a:latin typeface="Montserrat" panose="00000500000000000000" pitchFamily="2" charset="0"/>
              </a:rPr>
              <a:t>Jounal</a:t>
            </a:r>
            <a:r>
              <a:rPr lang="fi-FI" sz="2000" dirty="0">
                <a:solidFill>
                  <a:srgbClr val="333333"/>
                </a:solidFill>
                <a:latin typeface="Montserrat" panose="00000500000000000000" pitchFamily="2" charset="0"/>
              </a:rPr>
              <a:t> of </a:t>
            </a:r>
            <a:r>
              <a:rPr lang="fi-FI" sz="2000" dirty="0" err="1">
                <a:solidFill>
                  <a:srgbClr val="333333"/>
                </a:solidFill>
                <a:latin typeface="Montserrat" panose="00000500000000000000" pitchFamily="2" charset="0"/>
              </a:rPr>
              <a:t>Outdoor</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Recreation</a:t>
            </a:r>
            <a:r>
              <a:rPr lang="fi-FI" sz="2000" dirty="0">
                <a:solidFill>
                  <a:srgbClr val="333333"/>
                </a:solidFill>
                <a:latin typeface="Montserrat" panose="00000500000000000000" pitchFamily="2" charset="0"/>
              </a:rPr>
              <a:t> and </a:t>
            </a:r>
            <a:r>
              <a:rPr lang="fi-FI" sz="2000" dirty="0" err="1">
                <a:solidFill>
                  <a:srgbClr val="333333"/>
                </a:solidFill>
                <a:latin typeface="Montserrat" panose="00000500000000000000" pitchFamily="2" charset="0"/>
              </a:rPr>
              <a:t>Tourism</a:t>
            </a:r>
            <a:r>
              <a:rPr lang="fi-FI" sz="2000" dirty="0">
                <a:solidFill>
                  <a:srgbClr val="333333"/>
                </a:solidFill>
                <a:latin typeface="Montserrat" panose="00000500000000000000" pitchFamily="2" charset="0"/>
              </a:rPr>
              <a:t> 10.</a:t>
            </a:r>
          </a:p>
          <a:p>
            <a:pPr marL="0" indent="0">
              <a:buNone/>
            </a:pPr>
            <a:endParaRPr lang="fi-FI" sz="2000" dirty="0">
              <a:solidFill>
                <a:srgbClr val="333333"/>
              </a:solidFill>
              <a:latin typeface="Montserrat" panose="00000500000000000000" pitchFamily="2" charset="0"/>
            </a:endParaRPr>
          </a:p>
          <a:p>
            <a:pPr marL="0" indent="0">
              <a:buNone/>
            </a:pPr>
            <a:r>
              <a:rPr lang="fi-FI" sz="2000" dirty="0">
                <a:solidFill>
                  <a:srgbClr val="333333"/>
                </a:solidFill>
                <a:latin typeface="Montserrat" panose="00000500000000000000" pitchFamily="2" charset="0"/>
              </a:rPr>
              <a:t>Neuvonen ym. 2022. Luonnon virkistyskäyttö 2020. Luonnonvara- ja biotalouden tutkimus 41/2022. Luonnonvarakeskus. Helsinki.</a:t>
            </a:r>
          </a:p>
          <a:p>
            <a:pPr marL="0" indent="0">
              <a:buNone/>
            </a:pPr>
            <a:endParaRPr lang="fi-FI" sz="2000" dirty="0">
              <a:solidFill>
                <a:srgbClr val="333333"/>
              </a:solidFill>
              <a:latin typeface="Montserrat" panose="00000500000000000000" pitchFamily="2" charset="0"/>
            </a:endParaRPr>
          </a:p>
          <a:p>
            <a:pPr marL="0" indent="0">
              <a:buNone/>
            </a:pPr>
            <a:r>
              <a:rPr lang="fi-FI" sz="2000" dirty="0" err="1">
                <a:solidFill>
                  <a:srgbClr val="333333"/>
                </a:solidFill>
                <a:latin typeface="Montserrat" panose="00000500000000000000" pitchFamily="2" charset="0"/>
              </a:rPr>
              <a:t>Remme</a:t>
            </a:r>
            <a:r>
              <a:rPr lang="fi-FI" sz="2000" dirty="0">
                <a:solidFill>
                  <a:srgbClr val="333333"/>
                </a:solidFill>
                <a:latin typeface="Montserrat" panose="00000500000000000000" pitchFamily="2" charset="0"/>
              </a:rPr>
              <a:t> ym. 2014. </a:t>
            </a:r>
            <a:r>
              <a:rPr lang="fi-FI" sz="2000" dirty="0" err="1">
                <a:solidFill>
                  <a:srgbClr val="333333"/>
                </a:solidFill>
                <a:latin typeface="Montserrat" panose="00000500000000000000" pitchFamily="2" charset="0"/>
              </a:rPr>
              <a:t>Developing</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spatial</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biophysical</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accounting</a:t>
            </a:r>
            <a:r>
              <a:rPr lang="fi-FI" sz="2000" dirty="0">
                <a:solidFill>
                  <a:srgbClr val="333333"/>
                </a:solidFill>
                <a:latin typeface="Montserrat" panose="00000500000000000000" pitchFamily="2" charset="0"/>
              </a:rPr>
              <a:t> for </a:t>
            </a:r>
            <a:r>
              <a:rPr lang="fi-FI" sz="2000" dirty="0" err="1">
                <a:solidFill>
                  <a:srgbClr val="333333"/>
                </a:solidFill>
                <a:latin typeface="Montserrat" panose="00000500000000000000" pitchFamily="2" charset="0"/>
              </a:rPr>
              <a:t>multiple</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ecosystem</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services</a:t>
            </a:r>
            <a:r>
              <a:rPr lang="fi-FI" sz="2000" dirty="0">
                <a:solidFill>
                  <a:srgbClr val="333333"/>
                </a:solidFill>
                <a:latin typeface="Montserrat" panose="00000500000000000000" pitchFamily="2" charset="0"/>
              </a:rPr>
              <a:t>. </a:t>
            </a:r>
            <a:r>
              <a:rPr lang="fi-FI" sz="2000" dirty="0" err="1">
                <a:solidFill>
                  <a:srgbClr val="333333"/>
                </a:solidFill>
                <a:latin typeface="Montserrat" panose="00000500000000000000" pitchFamily="2" charset="0"/>
              </a:rPr>
              <a:t>Ecoystem</a:t>
            </a:r>
            <a:r>
              <a:rPr lang="fi-FI" sz="2000" dirty="0">
                <a:solidFill>
                  <a:srgbClr val="333333"/>
                </a:solidFill>
                <a:latin typeface="Montserrat" panose="00000500000000000000" pitchFamily="2" charset="0"/>
              </a:rPr>
              <a:t> Services 10.</a:t>
            </a:r>
          </a:p>
          <a:p>
            <a:pPr marL="0" indent="0">
              <a:buNone/>
            </a:pPr>
            <a:endParaRPr lang="fi-FI" sz="2000" dirty="0">
              <a:solidFill>
                <a:srgbClr val="333333"/>
              </a:solidFill>
              <a:latin typeface="Montserrat" panose="00000500000000000000" pitchFamily="2" charset="0"/>
            </a:endParaRPr>
          </a:p>
          <a:p>
            <a:pPr marL="0" indent="0">
              <a:buNone/>
            </a:pPr>
            <a:r>
              <a:rPr lang="fi-FI" sz="2000" dirty="0">
                <a:solidFill>
                  <a:srgbClr val="333333"/>
                </a:solidFill>
                <a:latin typeface="Montserrat" panose="00000500000000000000" pitchFamily="2" charset="0"/>
              </a:rPr>
              <a:t>Tyrväinen ym. 2018. Mitä tiedetään metsän terveyshyödyistä? Lääketieteellinen Aikakausikirja Duodecim 134, 13.</a:t>
            </a:r>
          </a:p>
          <a:p>
            <a:pPr marL="0" indent="0">
              <a:buNone/>
            </a:pPr>
            <a:endParaRPr lang="fi-FI" sz="2000" b="0" i="0" dirty="0">
              <a:solidFill>
                <a:srgbClr val="333333"/>
              </a:solidFill>
              <a:effectLst/>
              <a:latin typeface="Montserrat" panose="00000500000000000000" pitchFamily="2" charset="0"/>
            </a:endParaRPr>
          </a:p>
          <a:p>
            <a:pPr marL="0" indent="0">
              <a:buNone/>
            </a:pPr>
            <a:r>
              <a:rPr lang="fi-FI" sz="2000" b="0" i="0" dirty="0" err="1">
                <a:solidFill>
                  <a:srgbClr val="333333"/>
                </a:solidFill>
                <a:effectLst/>
                <a:latin typeface="Montserrat" panose="00000500000000000000" pitchFamily="2" charset="0"/>
              </a:rPr>
              <a:t>Warnell</a:t>
            </a:r>
            <a:r>
              <a:rPr lang="fi-FI" sz="2000" b="0" i="0" dirty="0">
                <a:solidFill>
                  <a:srgbClr val="333333"/>
                </a:solidFill>
                <a:effectLst/>
                <a:latin typeface="Montserrat" panose="00000500000000000000" pitchFamily="2" charset="0"/>
              </a:rPr>
              <a:t> ym. 2020. </a:t>
            </a:r>
            <a:r>
              <a:rPr lang="fi-FI" sz="2000" b="0" i="0" dirty="0" err="1">
                <a:solidFill>
                  <a:srgbClr val="333333"/>
                </a:solidFill>
                <a:effectLst/>
                <a:latin typeface="Montserrat" panose="00000500000000000000" pitchFamily="2" charset="0"/>
              </a:rPr>
              <a:t>Testing</a:t>
            </a:r>
            <a:r>
              <a:rPr lang="fi-FI" sz="2000" b="0" i="0" dirty="0">
                <a:solidFill>
                  <a:srgbClr val="333333"/>
                </a:solidFill>
                <a:effectLst/>
                <a:latin typeface="Montserrat" panose="00000500000000000000" pitchFamily="2" charset="0"/>
              </a:rPr>
              <a:t> </a:t>
            </a:r>
            <a:r>
              <a:rPr lang="fi-FI" sz="2000" b="0" i="0" dirty="0" err="1">
                <a:solidFill>
                  <a:srgbClr val="333333"/>
                </a:solidFill>
                <a:effectLst/>
                <a:latin typeface="Montserrat" panose="00000500000000000000" pitchFamily="2" charset="0"/>
              </a:rPr>
              <a:t>ecosystem</a:t>
            </a:r>
            <a:r>
              <a:rPr lang="fi-FI" sz="2000" b="0" i="0" dirty="0">
                <a:solidFill>
                  <a:srgbClr val="333333"/>
                </a:solidFill>
                <a:effectLst/>
                <a:latin typeface="Montserrat" panose="00000500000000000000" pitchFamily="2" charset="0"/>
              </a:rPr>
              <a:t> </a:t>
            </a:r>
            <a:r>
              <a:rPr lang="fi-FI" sz="2000" b="0" i="0" dirty="0" err="1">
                <a:solidFill>
                  <a:srgbClr val="333333"/>
                </a:solidFill>
                <a:effectLst/>
                <a:latin typeface="Montserrat" panose="00000500000000000000" pitchFamily="2" charset="0"/>
              </a:rPr>
              <a:t>accounting</a:t>
            </a:r>
            <a:r>
              <a:rPr lang="fi-FI" sz="2000" b="0" i="0" dirty="0">
                <a:solidFill>
                  <a:srgbClr val="333333"/>
                </a:solidFill>
                <a:effectLst/>
                <a:latin typeface="Montserrat" panose="00000500000000000000" pitchFamily="2" charset="0"/>
              </a:rPr>
              <a:t> in </a:t>
            </a:r>
            <a:r>
              <a:rPr lang="fi-FI" sz="2000" b="0" i="0" dirty="0" err="1">
                <a:solidFill>
                  <a:srgbClr val="333333"/>
                </a:solidFill>
                <a:effectLst/>
                <a:latin typeface="Montserrat" panose="00000500000000000000" pitchFamily="2" charset="0"/>
              </a:rPr>
              <a:t>the</a:t>
            </a:r>
            <a:r>
              <a:rPr lang="fi-FI" sz="2000" b="0" i="0" dirty="0">
                <a:solidFill>
                  <a:srgbClr val="333333"/>
                </a:solidFill>
                <a:effectLst/>
                <a:latin typeface="Montserrat" panose="00000500000000000000" pitchFamily="2" charset="0"/>
              </a:rPr>
              <a:t> United </a:t>
            </a:r>
            <a:r>
              <a:rPr lang="fi-FI" sz="2000" b="0" i="0" dirty="0" err="1">
                <a:solidFill>
                  <a:srgbClr val="333333"/>
                </a:solidFill>
                <a:effectLst/>
                <a:latin typeface="Montserrat" panose="00000500000000000000" pitchFamily="2" charset="0"/>
              </a:rPr>
              <a:t>States</a:t>
            </a:r>
            <a:r>
              <a:rPr lang="fi-FI" sz="2000" b="0" i="0" dirty="0">
                <a:solidFill>
                  <a:srgbClr val="333333"/>
                </a:solidFill>
                <a:effectLst/>
                <a:latin typeface="Montserrat" panose="00000500000000000000" pitchFamily="2" charset="0"/>
              </a:rPr>
              <a:t>: A case </a:t>
            </a:r>
            <a:r>
              <a:rPr lang="fi-FI" sz="2000" b="0" i="0" dirty="0" err="1">
                <a:solidFill>
                  <a:srgbClr val="333333"/>
                </a:solidFill>
                <a:effectLst/>
                <a:latin typeface="Montserrat" panose="00000500000000000000" pitchFamily="2" charset="0"/>
              </a:rPr>
              <a:t>study</a:t>
            </a:r>
            <a:r>
              <a:rPr lang="fi-FI" sz="2000" b="0" i="0" dirty="0">
                <a:solidFill>
                  <a:srgbClr val="333333"/>
                </a:solidFill>
                <a:effectLst/>
                <a:latin typeface="Montserrat" panose="00000500000000000000" pitchFamily="2" charset="0"/>
              </a:rPr>
              <a:t> for </a:t>
            </a:r>
            <a:r>
              <a:rPr lang="fi-FI" sz="2000" b="0" i="0" dirty="0" err="1">
                <a:solidFill>
                  <a:srgbClr val="333333"/>
                </a:solidFill>
                <a:effectLst/>
                <a:latin typeface="Montserrat" panose="00000500000000000000" pitchFamily="2" charset="0"/>
              </a:rPr>
              <a:t>the</a:t>
            </a:r>
            <a:r>
              <a:rPr lang="fi-FI" sz="2000" b="0" i="0" dirty="0">
                <a:solidFill>
                  <a:srgbClr val="333333"/>
                </a:solidFill>
                <a:effectLst/>
                <a:latin typeface="Montserrat" panose="00000500000000000000" pitchFamily="2" charset="0"/>
              </a:rPr>
              <a:t> </a:t>
            </a:r>
            <a:r>
              <a:rPr lang="fi-FI" sz="2000" b="0" i="0" dirty="0" err="1">
                <a:solidFill>
                  <a:srgbClr val="333333"/>
                </a:solidFill>
                <a:effectLst/>
                <a:latin typeface="Montserrat" panose="00000500000000000000" pitchFamily="2" charset="0"/>
              </a:rPr>
              <a:t>Southeast</a:t>
            </a:r>
            <a:r>
              <a:rPr lang="fi-FI" sz="2000" b="0" i="0" dirty="0">
                <a:solidFill>
                  <a:srgbClr val="333333"/>
                </a:solidFill>
                <a:effectLst/>
                <a:latin typeface="Montserrat" panose="00000500000000000000" pitchFamily="2" charset="0"/>
              </a:rPr>
              <a:t>. </a:t>
            </a:r>
            <a:r>
              <a:rPr lang="fi-FI" sz="2000" dirty="0" err="1">
                <a:solidFill>
                  <a:srgbClr val="333333"/>
                </a:solidFill>
                <a:latin typeface="Montserrat" panose="00000500000000000000" pitchFamily="2" charset="0"/>
              </a:rPr>
              <a:t>Ecosystem</a:t>
            </a:r>
            <a:r>
              <a:rPr lang="fi-FI" sz="2000" dirty="0">
                <a:solidFill>
                  <a:srgbClr val="333333"/>
                </a:solidFill>
                <a:latin typeface="Montserrat" panose="00000500000000000000" pitchFamily="2" charset="0"/>
              </a:rPr>
              <a:t> Services 42, 1012099.</a:t>
            </a:r>
          </a:p>
          <a:p>
            <a:pPr marL="0" indent="0">
              <a:buNone/>
            </a:pPr>
            <a:endParaRPr lang="fi-FI" sz="2000" b="0" i="0" dirty="0">
              <a:solidFill>
                <a:srgbClr val="333333"/>
              </a:solidFill>
              <a:effectLst/>
              <a:latin typeface="Montserrat" panose="00000500000000000000" pitchFamily="2" charset="0"/>
            </a:endParaRP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5" name="Picture 4" descr="Logo, company name&#10;&#10;Description automatically generated">
            <a:extLst>
              <a:ext uri="{FF2B5EF4-FFF2-40B4-BE49-F238E27FC236}">
                <a16:creationId xmlns:a16="http://schemas.microsoft.com/office/drawing/2014/main" id="{05A4C2A7-6C92-4817-9F47-BF78E7A32B91}"/>
              </a:ext>
            </a:extLst>
          </p:cNvPr>
          <p:cNvPicPr>
            <a:picLocks noChangeAspect="1"/>
          </p:cNvPicPr>
          <p:nvPr/>
        </p:nvPicPr>
        <p:blipFill>
          <a:blip r:embed="rId6"/>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12901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3C2C380-6230-43F1-A6E3-004192E3AAE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dirty="0"/>
              <a:t>Kiitos!</a:t>
            </a:r>
          </a:p>
        </p:txBody>
      </p:sp>
      <p:pic>
        <p:nvPicPr>
          <p:cNvPr id="2" name="Kuva 1">
            <a:extLst>
              <a:ext uri="{FF2B5EF4-FFF2-40B4-BE49-F238E27FC236}">
                <a16:creationId xmlns:a16="http://schemas.microsoft.com/office/drawing/2014/main" id="{835DDE10-EE0E-554F-8ECD-6C8C864173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3" name="Kuva 2">
            <a:extLst>
              <a:ext uri="{FF2B5EF4-FFF2-40B4-BE49-F238E27FC236}">
                <a16:creationId xmlns:a16="http://schemas.microsoft.com/office/drawing/2014/main" id="{DE421F6C-21AC-574F-998A-4451440E0F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6164" y="5729686"/>
            <a:ext cx="1958759" cy="1101802"/>
          </a:xfrm>
          <a:prstGeom prst="rect">
            <a:avLst/>
          </a:prstGeom>
        </p:spPr>
      </p:pic>
      <p:pic>
        <p:nvPicPr>
          <p:cNvPr id="9" name="Kuva 8">
            <a:extLst>
              <a:ext uri="{FF2B5EF4-FFF2-40B4-BE49-F238E27FC236}">
                <a16:creationId xmlns:a16="http://schemas.microsoft.com/office/drawing/2014/main" id="{95141A78-0264-5B4C-83B5-9F37D4D3C1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236229" y="-119508"/>
            <a:ext cx="2198152" cy="4778591"/>
          </a:xfrm>
          <a:prstGeom prst="rect">
            <a:avLst/>
          </a:prstGeom>
        </p:spPr>
      </p:pic>
      <p:pic>
        <p:nvPicPr>
          <p:cNvPr id="10" name="Kuva 9">
            <a:extLst>
              <a:ext uri="{FF2B5EF4-FFF2-40B4-BE49-F238E27FC236}">
                <a16:creationId xmlns:a16="http://schemas.microsoft.com/office/drawing/2014/main" id="{36935B17-3074-F947-9DFB-CEE428B2E41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0601" y="6059836"/>
            <a:ext cx="1708376" cy="511873"/>
          </a:xfrm>
          <a:prstGeom prst="rect">
            <a:avLst/>
          </a:prstGeom>
        </p:spPr>
      </p:pic>
      <p:pic>
        <p:nvPicPr>
          <p:cNvPr id="11" name="Kuva 10">
            <a:extLst>
              <a:ext uri="{FF2B5EF4-FFF2-40B4-BE49-F238E27FC236}">
                <a16:creationId xmlns:a16="http://schemas.microsoft.com/office/drawing/2014/main" id="{77461058-C3B6-0340-A29A-535C5E91FD6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14405" y="6060696"/>
            <a:ext cx="1819653" cy="514457"/>
          </a:xfrm>
          <a:prstGeom prst="rect">
            <a:avLst/>
          </a:prstGeom>
        </p:spPr>
      </p:pic>
      <p:pic>
        <p:nvPicPr>
          <p:cNvPr id="8" name="Kuva 7">
            <a:extLst>
              <a:ext uri="{FF2B5EF4-FFF2-40B4-BE49-F238E27FC236}">
                <a16:creationId xmlns:a16="http://schemas.microsoft.com/office/drawing/2014/main" id="{AD22B8B4-CE1F-49DF-9A30-DC46428BFB6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691770" y="5898248"/>
            <a:ext cx="2093095" cy="764678"/>
          </a:xfrm>
          <a:prstGeom prst="rect">
            <a:avLst/>
          </a:prstGeom>
        </p:spPr>
      </p:pic>
      <p:sp>
        <p:nvSpPr>
          <p:cNvPr id="5" name="Tekstiruutu 20">
            <a:extLst>
              <a:ext uri="{FF2B5EF4-FFF2-40B4-BE49-F238E27FC236}">
                <a16:creationId xmlns:a16="http://schemas.microsoft.com/office/drawing/2014/main" id="{084740AF-9687-D8F9-3D2E-D85B469D74BD}"/>
              </a:ext>
              <a:ext uri="{C183D7F6-B498-43B3-948B-1728B52AA6E4}">
                <adec:decorative xmlns:adec="http://schemas.microsoft.com/office/drawing/2017/decorative" val="1"/>
              </a:ext>
            </a:extLst>
          </p:cNvPr>
          <p:cNvSpPr txBox="1"/>
          <p:nvPr/>
        </p:nvSpPr>
        <p:spPr>
          <a:xfrm>
            <a:off x="0" y="6114780"/>
            <a:ext cx="6134100" cy="584775"/>
          </a:xfrm>
          <a:prstGeom prst="rect">
            <a:avLst/>
          </a:prstGeom>
          <a:noFill/>
        </p:spPr>
        <p:txBody>
          <a:bodyPr wrap="square" lIns="91440" tIns="45720" rIns="91440" bIns="45720" anchor="t">
            <a:spAutoFit/>
          </a:bodyPr>
          <a:lstStyle/>
          <a:p>
            <a:r>
              <a:rPr lang="fi-FI" sz="1600" dirty="0">
                <a:latin typeface="Montserrat"/>
              </a:rPr>
              <a:t>#Ekosysteemitilinpito  </a:t>
            </a:r>
            <a:endParaRPr lang="fi-FI" sz="1600" dirty="0">
              <a:latin typeface="Montserrat" panose="00000500000000000000" pitchFamily="2" charset="0"/>
            </a:endParaRPr>
          </a:p>
          <a:p>
            <a:r>
              <a:rPr lang="fi-FI" sz="1600" dirty="0">
                <a:latin typeface="Montserrat"/>
              </a:rPr>
              <a:t>@EStilinpito</a:t>
            </a:r>
            <a:endParaRPr lang="fi-FI" sz="1600" dirty="0">
              <a:latin typeface="Montserrat" panose="00000500000000000000" pitchFamily="2" charset="0"/>
            </a:endParaRPr>
          </a:p>
        </p:txBody>
      </p:sp>
      <p:pic>
        <p:nvPicPr>
          <p:cNvPr id="13" name="Picture 12">
            <a:extLst>
              <a:ext uri="{FF2B5EF4-FFF2-40B4-BE49-F238E27FC236}">
                <a16:creationId xmlns:a16="http://schemas.microsoft.com/office/drawing/2014/main" id="{C81CBC79-EA3F-4BC7-AB18-D221D81533F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823631" y="2269787"/>
            <a:ext cx="2337023" cy="1916359"/>
          </a:xfrm>
          <a:prstGeom prst="rect">
            <a:avLst/>
          </a:prstGeom>
        </p:spPr>
      </p:pic>
    </p:spTree>
    <p:extLst>
      <p:ext uri="{BB962C8B-B14F-4D97-AF65-F5344CB8AC3E}">
        <p14:creationId xmlns:p14="http://schemas.microsoft.com/office/powerpoint/2010/main" val="19561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FD675967-3F0B-F740-B419-4901DD89BBF7}"/>
              </a:ext>
            </a:extLst>
          </p:cNvPr>
          <p:cNvSpPr>
            <a:spLocks noGrp="1"/>
          </p:cNvSpPr>
          <p:nvPr>
            <p:ph type="title"/>
          </p:nvPr>
        </p:nvSpPr>
        <p:spPr>
          <a:xfrm>
            <a:off x="839788" y="365125"/>
            <a:ext cx="10515600" cy="1325563"/>
          </a:xfrm>
        </p:spPr>
        <p:txBody>
          <a:bodyPr>
            <a:normAutofit/>
          </a:bodyPr>
          <a:lstStyle/>
          <a:p>
            <a:r>
              <a:rPr lang="fi-FI" sz="4000" dirty="0">
                <a:latin typeface="Poppins" panose="00000500000000000000" pitchFamily="2" charset="0"/>
                <a:cs typeface="Poppins" panose="00000500000000000000" pitchFamily="2" charset="0"/>
              </a:rPr>
              <a:t>Tilinpidolla luonnon virkistyskäytön yhteiskunnallinen merkitys näkyväksi</a:t>
            </a:r>
            <a:endParaRPr lang="fi-FI" sz="4000" b="1" dirty="0">
              <a:solidFill>
                <a:srgbClr val="395152"/>
              </a:solidFill>
              <a:latin typeface="Poppins" panose="00000500000000000000" pitchFamily="2" charset="0"/>
              <a:cs typeface="Poppins" panose="00000500000000000000" pitchFamily="2" charset="0"/>
            </a:endParaRPr>
          </a:p>
        </p:txBody>
      </p:sp>
      <p:sp>
        <p:nvSpPr>
          <p:cNvPr id="5" name="Sisällön paikkamerkki 4">
            <a:extLst>
              <a:ext uri="{FF2B5EF4-FFF2-40B4-BE49-F238E27FC236}">
                <a16:creationId xmlns:a16="http://schemas.microsoft.com/office/drawing/2014/main" id="{A6DAF69D-DAE4-D640-AA9E-C487B7E7FB81}"/>
              </a:ext>
            </a:extLst>
          </p:cNvPr>
          <p:cNvSpPr>
            <a:spLocks noGrp="1"/>
          </p:cNvSpPr>
          <p:nvPr>
            <p:ph sz="half" idx="1"/>
          </p:nvPr>
        </p:nvSpPr>
        <p:spPr/>
        <p:txBody>
          <a:bodyPr>
            <a:normAutofit/>
          </a:bodyPr>
          <a:lstStyle/>
          <a:p>
            <a:r>
              <a:rPr lang="fi-FI" sz="2000" dirty="0">
                <a:latin typeface="Montserrat" panose="00000500000000000000" pitchFamily="2" charset="0"/>
              </a:rPr>
              <a:t>96% suomalaisista ulkoilee (Neuvonen ym. 2022).</a:t>
            </a:r>
          </a:p>
          <a:p>
            <a:pPr marL="457189" indent="-457189">
              <a:buFontTx/>
              <a:buChar char="-"/>
            </a:pPr>
            <a:endParaRPr lang="fi-FI" sz="2000" dirty="0">
              <a:latin typeface="Montserrat" panose="00000500000000000000" pitchFamily="2" charset="0"/>
            </a:endParaRPr>
          </a:p>
          <a:p>
            <a:r>
              <a:rPr lang="fi-FI" sz="2000" dirty="0">
                <a:latin typeface="Montserrat" panose="00000500000000000000" pitchFamily="2" charset="0"/>
              </a:rPr>
              <a:t>Luonnossa oleilulla tutkitusti terveyshyötyjä (esim. Tyrväinen ym. 2018).</a:t>
            </a:r>
          </a:p>
          <a:p>
            <a:endParaRPr lang="fi-FI" sz="2000" dirty="0">
              <a:latin typeface="Montserrat" panose="00000500000000000000" pitchFamily="2" charset="0"/>
            </a:endParaRPr>
          </a:p>
          <a:p>
            <a:r>
              <a:rPr lang="fi-FI" sz="2000" dirty="0">
                <a:latin typeface="Montserrat" panose="00000500000000000000" pitchFamily="2" charset="0"/>
                <a:sym typeface="Wingdings" panose="05000000000000000000" pitchFamily="2" charset="2"/>
              </a:rPr>
              <a:t>Ekosysteemitilinpidolla esiin luonnon virkistyskäytön merkitys ja ekosysteemien rooli ihmisten hyvinvoinnin tukena</a:t>
            </a:r>
          </a:p>
          <a:p>
            <a:endParaRPr lang="fi-FI" sz="2000" dirty="0">
              <a:sym typeface="Wingdings" panose="05000000000000000000" pitchFamily="2" charset="2"/>
            </a:endParaRPr>
          </a:p>
          <a:p>
            <a:endParaRPr lang="fi-FI" sz="2000" dirty="0">
              <a:sym typeface="Wingdings" panose="05000000000000000000" pitchFamily="2" charset="2"/>
            </a:endParaRPr>
          </a:p>
          <a:p>
            <a:endParaRPr lang="fi-FI" sz="2000" dirty="0">
              <a:solidFill>
                <a:schemeClr val="tx1">
                  <a:lumMod val="85000"/>
                  <a:lumOff val="15000"/>
                </a:schemeClr>
              </a:solidFill>
              <a:latin typeface="Montserrat" pitchFamily="2" charset="77"/>
            </a:endParaRPr>
          </a:p>
        </p:txBody>
      </p:sp>
      <p:pic>
        <p:nvPicPr>
          <p:cNvPr id="12" name="Kuva 11">
            <a:extLst>
              <a:ext uri="{FF2B5EF4-FFF2-40B4-BE49-F238E27FC236}">
                <a16:creationId xmlns:a16="http://schemas.microsoft.com/office/drawing/2014/main" id="{1D07EA07-F239-4556-8939-83800AFD0B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3" name="Kuva 12">
            <a:extLst>
              <a:ext uri="{FF2B5EF4-FFF2-40B4-BE49-F238E27FC236}">
                <a16:creationId xmlns:a16="http://schemas.microsoft.com/office/drawing/2014/main" id="{C62C74DA-1272-44FB-A1AE-CAED202025A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4" name="Kuva 13">
            <a:extLst>
              <a:ext uri="{FF2B5EF4-FFF2-40B4-BE49-F238E27FC236}">
                <a16:creationId xmlns:a16="http://schemas.microsoft.com/office/drawing/2014/main" id="{BD568788-0DF7-4891-BAF5-596F2D3162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01BC593A-712D-214A-5D64-9DB669CCCAFA}"/>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1" name="Content Placeholder 10" descr="Ulkoilijoita Torronsuon kansallispuistossa">
            <a:extLst>
              <a:ext uri="{FF2B5EF4-FFF2-40B4-BE49-F238E27FC236}">
                <a16:creationId xmlns:a16="http://schemas.microsoft.com/office/drawing/2014/main" id="{356F9BC2-008A-454F-B924-A47BE0566395}"/>
              </a:ext>
            </a:extLst>
          </p:cNvPr>
          <p:cNvPicPr>
            <a:picLocks noGrp="1" noChangeAspect="1"/>
          </p:cNvPicPr>
          <p:nvPr>
            <p:ph sz="half" idx="2"/>
          </p:nvPr>
        </p:nvPicPr>
        <p:blipFill>
          <a:blip r:embed="rId6" cstate="screen">
            <a:extLst>
              <a:ext uri="{28A0092B-C50C-407E-A947-70E740481C1C}">
                <a14:useLocalDpi xmlns:a14="http://schemas.microsoft.com/office/drawing/2010/main"/>
              </a:ext>
            </a:extLst>
          </a:blip>
          <a:stretch>
            <a:fillRect/>
          </a:stretch>
        </p:blipFill>
        <p:spPr>
          <a:xfrm>
            <a:off x="6309906" y="1825625"/>
            <a:ext cx="5629172" cy="3752781"/>
          </a:xfrm>
          <a:prstGeom prst="rect">
            <a:avLst/>
          </a:prstGeom>
        </p:spPr>
      </p:pic>
      <p:sp>
        <p:nvSpPr>
          <p:cNvPr id="2" name="TextBox 1">
            <a:extLst>
              <a:ext uri="{FF2B5EF4-FFF2-40B4-BE49-F238E27FC236}">
                <a16:creationId xmlns:a16="http://schemas.microsoft.com/office/drawing/2014/main" id="{E87EB867-7B52-464D-928F-35061F9A9901}"/>
              </a:ext>
            </a:extLst>
          </p:cNvPr>
          <p:cNvSpPr txBox="1"/>
          <p:nvPr/>
        </p:nvSpPr>
        <p:spPr>
          <a:xfrm>
            <a:off x="10200068" y="5578406"/>
            <a:ext cx="2576137" cy="307777"/>
          </a:xfrm>
          <a:prstGeom prst="rect">
            <a:avLst/>
          </a:prstGeom>
          <a:noFill/>
        </p:spPr>
        <p:txBody>
          <a:bodyPr wrap="square" rtlCol="0">
            <a:spAutoFit/>
          </a:bodyPr>
          <a:lstStyle/>
          <a:p>
            <a:r>
              <a:rPr lang="fi-FI" sz="1400" dirty="0">
                <a:latin typeface="Montserrat" panose="00000500000000000000" pitchFamily="2" charset="0"/>
              </a:rPr>
              <a:t>Kuva: Tuija Lankia</a:t>
            </a:r>
            <a:endParaRPr lang="fi-FI" dirty="0">
              <a:latin typeface="Montserrat" panose="00000500000000000000" pitchFamily="2" charset="0"/>
            </a:endParaRPr>
          </a:p>
        </p:txBody>
      </p:sp>
      <p:pic>
        <p:nvPicPr>
          <p:cNvPr id="16" name="Picture 15" descr="Logo, company name&#10;&#10;Description automatically generated">
            <a:extLst>
              <a:ext uri="{FF2B5EF4-FFF2-40B4-BE49-F238E27FC236}">
                <a16:creationId xmlns:a16="http://schemas.microsoft.com/office/drawing/2014/main" id="{7138B9AC-5387-49D4-9B28-05D9892391AE}"/>
              </a:ext>
            </a:extLst>
          </p:cNvPr>
          <p:cNvPicPr>
            <a:picLocks noChangeAspect="1"/>
          </p:cNvPicPr>
          <p:nvPr/>
        </p:nvPicPr>
        <p:blipFill>
          <a:blip r:embed="rId7"/>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340736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98B6-577C-47D4-86A9-E19278AEE4EC}"/>
              </a:ext>
            </a:extLst>
          </p:cNvPr>
          <p:cNvSpPr>
            <a:spLocks noGrp="1"/>
          </p:cNvSpPr>
          <p:nvPr>
            <p:ph type="title"/>
          </p:nvPr>
        </p:nvSpPr>
        <p:spPr/>
        <p:txBody>
          <a:bodyPr>
            <a:normAutofit/>
          </a:bodyPr>
          <a:lstStyle/>
          <a:p>
            <a:r>
              <a:rPr lang="fi-FI" sz="4000" dirty="0">
                <a:latin typeface="Poppins" panose="00000500000000000000" pitchFamily="2" charset="0"/>
                <a:cs typeface="Poppins" panose="00000500000000000000" pitchFamily="2" charset="0"/>
              </a:rPr>
              <a:t>Kansallinen luonnon virkistyskäytön strategia 2030</a:t>
            </a:r>
          </a:p>
        </p:txBody>
      </p:sp>
      <p:pic>
        <p:nvPicPr>
          <p:cNvPr id="4" name="Picture 3" descr="Kansallisen luonnon virkistyskäyttöstrategian kansikuva">
            <a:extLst>
              <a:ext uri="{FF2B5EF4-FFF2-40B4-BE49-F238E27FC236}">
                <a16:creationId xmlns:a16="http://schemas.microsoft.com/office/drawing/2014/main" id="{64956124-0998-4FDF-A1EB-A95D9612DA8E}"/>
              </a:ext>
            </a:extLst>
          </p:cNvPr>
          <p:cNvPicPr>
            <a:picLocks noChangeAspect="1"/>
          </p:cNvPicPr>
          <p:nvPr/>
        </p:nvPicPr>
        <p:blipFill>
          <a:blip r:embed="rId3"/>
          <a:stretch>
            <a:fillRect/>
          </a:stretch>
        </p:blipFill>
        <p:spPr>
          <a:xfrm>
            <a:off x="1165690" y="1690688"/>
            <a:ext cx="3528969" cy="4977890"/>
          </a:xfrm>
          <a:prstGeom prst="rect">
            <a:avLst/>
          </a:prstGeom>
        </p:spPr>
      </p:pic>
      <p:sp>
        <p:nvSpPr>
          <p:cNvPr id="7" name="TextBox 6">
            <a:extLst>
              <a:ext uri="{FF2B5EF4-FFF2-40B4-BE49-F238E27FC236}">
                <a16:creationId xmlns:a16="http://schemas.microsoft.com/office/drawing/2014/main" id="{4D94ACE8-10FE-4552-A4DC-1D518D2BB094}"/>
              </a:ext>
            </a:extLst>
          </p:cNvPr>
          <p:cNvSpPr txBox="1"/>
          <p:nvPr/>
        </p:nvSpPr>
        <p:spPr>
          <a:xfrm>
            <a:off x="5336146" y="2105561"/>
            <a:ext cx="6017654" cy="1015663"/>
          </a:xfrm>
          <a:prstGeom prst="rect">
            <a:avLst/>
          </a:prstGeom>
          <a:noFill/>
        </p:spPr>
        <p:txBody>
          <a:bodyPr wrap="square" rtlCol="0">
            <a:spAutoFit/>
          </a:bodyPr>
          <a:lstStyle/>
          <a:p>
            <a:pPr marL="285750" indent="-285750">
              <a:buFont typeface="Arial" panose="020B0604020202020204" pitchFamily="34" charset="0"/>
              <a:buChar char="•"/>
            </a:pPr>
            <a:r>
              <a:rPr lang="fi-FI" sz="2000" dirty="0">
                <a:latin typeface="Montserrat" panose="00000500000000000000" pitchFamily="2" charset="0"/>
              </a:rPr>
              <a:t>Suomen ensimmäinen kansallinen luonnon virkistyskäytön strategia julkaistiin toukokuussa 2022</a:t>
            </a:r>
          </a:p>
        </p:txBody>
      </p:sp>
    </p:spTree>
    <p:extLst>
      <p:ext uri="{BB962C8B-B14F-4D97-AF65-F5344CB8AC3E}">
        <p14:creationId xmlns:p14="http://schemas.microsoft.com/office/powerpoint/2010/main" val="20792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07BB-C390-4E2A-A55A-17EEFBBF0411}"/>
              </a:ext>
            </a:extLst>
          </p:cNvPr>
          <p:cNvSpPr>
            <a:spLocks noGrp="1"/>
          </p:cNvSpPr>
          <p:nvPr>
            <p:ph type="title"/>
          </p:nvPr>
        </p:nvSpPr>
        <p:spPr/>
        <p:txBody>
          <a:bodyPr>
            <a:normAutofit/>
          </a:bodyPr>
          <a:lstStyle/>
          <a:p>
            <a:r>
              <a:rPr lang="fi-FI" sz="4000" dirty="0">
                <a:latin typeface="Poppins" panose="00000500000000000000" pitchFamily="2" charset="0"/>
                <a:cs typeface="Poppins" panose="00000500000000000000" pitchFamily="2" charset="0"/>
              </a:rPr>
              <a:t>Virkistyskäyttöstrategian tavoitteet</a:t>
            </a:r>
          </a:p>
        </p:txBody>
      </p:sp>
      <p:graphicFrame>
        <p:nvGraphicFramePr>
          <p:cNvPr id="4" name="Content Placeholder 3" descr="Virkistyskäyttöstrategian tavoitteet ovat:">
            <a:extLst>
              <a:ext uri="{FF2B5EF4-FFF2-40B4-BE49-F238E27FC236}">
                <a16:creationId xmlns:a16="http://schemas.microsoft.com/office/drawing/2014/main" id="{E0BB5CCE-A518-4E95-9332-21C46DFD6C1F}"/>
              </a:ext>
            </a:extLst>
          </p:cNvPr>
          <p:cNvGraphicFramePr>
            <a:graphicFrameLocks noGrp="1"/>
          </p:cNvGraphicFramePr>
          <p:nvPr>
            <p:ph idx="1"/>
            <p:extLst>
              <p:ext uri="{D42A27DB-BD31-4B8C-83A1-F6EECF244321}">
                <p14:modId xmlns:p14="http://schemas.microsoft.com/office/powerpoint/2010/main" val="22900908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58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748-C8E0-4F40-BC02-6FD0F7457619}"/>
              </a:ext>
            </a:extLst>
          </p:cNvPr>
          <p:cNvSpPr>
            <a:spLocks noGrp="1"/>
          </p:cNvSpPr>
          <p:nvPr>
            <p:ph type="title"/>
          </p:nvPr>
        </p:nvSpPr>
        <p:spPr/>
        <p:txBody>
          <a:bodyPr>
            <a:normAutofit/>
          </a:bodyPr>
          <a:lstStyle/>
          <a:p>
            <a:r>
              <a:rPr lang="fi-FI" sz="4000" dirty="0">
                <a:latin typeface="Poppins" panose="00000500000000000000" pitchFamily="2" charset="0"/>
                <a:cs typeface="Poppins" panose="00000500000000000000" pitchFamily="2" charset="0"/>
              </a:rPr>
              <a:t>Strategian toimintalinjauksia tiedolla johtamiseen</a:t>
            </a:r>
          </a:p>
        </p:txBody>
      </p:sp>
      <p:sp>
        <p:nvSpPr>
          <p:cNvPr id="3" name="Content Placeholder 2">
            <a:extLst>
              <a:ext uri="{FF2B5EF4-FFF2-40B4-BE49-F238E27FC236}">
                <a16:creationId xmlns:a16="http://schemas.microsoft.com/office/drawing/2014/main" id="{BA5D8633-83FA-42B5-830F-AC566E2CD2AD}"/>
              </a:ext>
            </a:extLst>
          </p:cNvPr>
          <p:cNvSpPr>
            <a:spLocks noGrp="1"/>
          </p:cNvSpPr>
          <p:nvPr>
            <p:ph idx="1"/>
          </p:nvPr>
        </p:nvSpPr>
        <p:spPr>
          <a:xfrm>
            <a:off x="806096" y="2008662"/>
            <a:ext cx="6444343" cy="4351338"/>
          </a:xfrm>
        </p:spPr>
        <p:txBody>
          <a:bodyPr>
            <a:normAutofit/>
          </a:bodyPr>
          <a:lstStyle/>
          <a:p>
            <a:pPr marL="285750" indent="-285750">
              <a:buFont typeface="Arial" panose="020B0604020202020204" pitchFamily="34" charset="0"/>
              <a:buChar char="•"/>
            </a:pPr>
            <a:r>
              <a:rPr lang="fi-FI" sz="2000" dirty="0">
                <a:latin typeface="Montserrat" panose="00000500000000000000" pitchFamily="2" charset="0"/>
              </a:rPr>
              <a:t>Avoin, korkeatasoinen, reaaliaikainen tieto</a:t>
            </a:r>
          </a:p>
          <a:p>
            <a:pPr marL="285750" indent="-285750">
              <a:buFont typeface="Arial" panose="020B0604020202020204" pitchFamily="34" charset="0"/>
              <a:buChar char="•"/>
            </a:pPr>
            <a:r>
              <a:rPr lang="fi-FI" sz="2000" dirty="0">
                <a:latin typeface="Montserrat" panose="00000500000000000000" pitchFamily="2" charset="0"/>
              </a:rPr>
              <a:t>Kansalaisten ulkoilukäyttäytymistä koskeva perustutkimus ja seuranta </a:t>
            </a:r>
          </a:p>
          <a:p>
            <a:pPr marL="285750" indent="-285750">
              <a:buFont typeface="Arial" panose="020B0604020202020204" pitchFamily="34" charset="0"/>
              <a:buChar char="•"/>
            </a:pPr>
            <a:r>
              <a:rPr lang="fi-FI" sz="2000" dirty="0">
                <a:latin typeface="Montserrat" panose="00000500000000000000" pitchFamily="2" charset="0"/>
              </a:rPr>
              <a:t>Virkistyskäytön kysynnän ja tarjonnan kohtaamisen analyysi </a:t>
            </a:r>
          </a:p>
          <a:p>
            <a:pPr marL="0" indent="0">
              <a:buNone/>
            </a:pPr>
            <a:endParaRPr lang="fi-FI" dirty="0"/>
          </a:p>
        </p:txBody>
      </p:sp>
      <p:grpSp>
        <p:nvGrpSpPr>
          <p:cNvPr id="40" name="Group 39" descr="Piirros, jossa lintu ja kiikarit">
            <a:extLst>
              <a:ext uri="{FF2B5EF4-FFF2-40B4-BE49-F238E27FC236}">
                <a16:creationId xmlns:a16="http://schemas.microsoft.com/office/drawing/2014/main" id="{6B7AD0A4-2096-4E16-BD79-D56262F53A8D}"/>
              </a:ext>
            </a:extLst>
          </p:cNvPr>
          <p:cNvGrpSpPr/>
          <p:nvPr/>
        </p:nvGrpSpPr>
        <p:grpSpPr>
          <a:xfrm>
            <a:off x="8723024" y="1645812"/>
            <a:ext cx="823912" cy="1095375"/>
            <a:chOff x="14692312" y="1924947"/>
            <a:chExt cx="823912" cy="1095375"/>
          </a:xfrm>
        </p:grpSpPr>
        <p:sp>
          <p:nvSpPr>
            <p:cNvPr id="41" name="Freeform 13">
              <a:extLst>
                <a:ext uri="{FF2B5EF4-FFF2-40B4-BE49-F238E27FC236}">
                  <a16:creationId xmlns:a16="http://schemas.microsoft.com/office/drawing/2014/main" id="{49DFC833-9EED-444D-9665-9E4078DE7772}"/>
                </a:ext>
              </a:extLst>
            </p:cNvPr>
            <p:cNvSpPr>
              <a:spLocks/>
            </p:cNvSpPr>
            <p:nvPr/>
          </p:nvSpPr>
          <p:spPr bwMode="auto">
            <a:xfrm>
              <a:off x="15184437" y="2393259"/>
              <a:ext cx="328612" cy="544513"/>
            </a:xfrm>
            <a:custGeom>
              <a:avLst/>
              <a:gdLst>
                <a:gd name="T0" fmla="*/ 621 w 621"/>
                <a:gd name="T1" fmla="*/ 1029 h 1029"/>
                <a:gd name="T2" fmla="*/ 168 w 621"/>
                <a:gd name="T3" fmla="*/ 1029 h 1029"/>
                <a:gd name="T4" fmla="*/ 168 w 621"/>
                <a:gd name="T5" fmla="*/ 517 h 1029"/>
                <a:gd name="T6" fmla="*/ 0 w 621"/>
                <a:gd name="T7" fmla="*/ 511 h 1029"/>
                <a:gd name="T8" fmla="*/ 0 w 621"/>
                <a:gd name="T9" fmla="*/ 4 h 1029"/>
                <a:gd name="T10" fmla="*/ 0 w 621"/>
                <a:gd name="T11" fmla="*/ 4 h 1029"/>
                <a:gd name="T12" fmla="*/ 442 w 621"/>
                <a:gd name="T13" fmla="*/ 0 h 1029"/>
                <a:gd name="T14" fmla="*/ 442 w 621"/>
                <a:gd name="T15" fmla="*/ 0 h 1029"/>
                <a:gd name="T16" fmla="*/ 455 w 621"/>
                <a:gd name="T17" fmla="*/ 70 h 1029"/>
                <a:gd name="T18" fmla="*/ 478 w 621"/>
                <a:gd name="T19" fmla="*/ 199 h 1029"/>
                <a:gd name="T20" fmla="*/ 539 w 621"/>
                <a:gd name="T21" fmla="*/ 548 h 1029"/>
                <a:gd name="T22" fmla="*/ 621 w 621"/>
                <a:gd name="T23" fmla="*/ 1029 h 1029"/>
                <a:gd name="T24" fmla="*/ 621 w 621"/>
                <a:gd name="T2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1029">
                  <a:moveTo>
                    <a:pt x="621" y="1029"/>
                  </a:moveTo>
                  <a:lnTo>
                    <a:pt x="168" y="1029"/>
                  </a:lnTo>
                  <a:lnTo>
                    <a:pt x="168" y="517"/>
                  </a:lnTo>
                  <a:lnTo>
                    <a:pt x="0" y="511"/>
                  </a:lnTo>
                  <a:lnTo>
                    <a:pt x="0" y="4"/>
                  </a:lnTo>
                  <a:lnTo>
                    <a:pt x="0" y="4"/>
                  </a:lnTo>
                  <a:lnTo>
                    <a:pt x="442" y="0"/>
                  </a:lnTo>
                  <a:lnTo>
                    <a:pt x="442" y="0"/>
                  </a:lnTo>
                  <a:lnTo>
                    <a:pt x="455" y="70"/>
                  </a:lnTo>
                  <a:lnTo>
                    <a:pt x="478" y="199"/>
                  </a:lnTo>
                  <a:lnTo>
                    <a:pt x="539" y="548"/>
                  </a:lnTo>
                  <a:lnTo>
                    <a:pt x="621" y="1029"/>
                  </a:lnTo>
                  <a:lnTo>
                    <a:pt x="621" y="10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42" name="Freeform 14">
              <a:extLst>
                <a:ext uri="{FF2B5EF4-FFF2-40B4-BE49-F238E27FC236}">
                  <a16:creationId xmlns:a16="http://schemas.microsoft.com/office/drawing/2014/main" id="{AE138D23-7AF1-4678-B568-A261AA8B46FE}"/>
                </a:ext>
              </a:extLst>
            </p:cNvPr>
            <p:cNvSpPr>
              <a:spLocks/>
            </p:cNvSpPr>
            <p:nvPr/>
          </p:nvSpPr>
          <p:spPr bwMode="auto">
            <a:xfrm>
              <a:off x="14820900" y="2394847"/>
              <a:ext cx="327025" cy="542925"/>
            </a:xfrm>
            <a:custGeom>
              <a:avLst/>
              <a:gdLst>
                <a:gd name="T0" fmla="*/ 617 w 617"/>
                <a:gd name="T1" fmla="*/ 0 h 1027"/>
                <a:gd name="T2" fmla="*/ 617 w 617"/>
                <a:gd name="T3" fmla="*/ 509 h 1027"/>
                <a:gd name="T4" fmla="*/ 455 w 617"/>
                <a:gd name="T5" fmla="*/ 514 h 1027"/>
                <a:gd name="T6" fmla="*/ 455 w 617"/>
                <a:gd name="T7" fmla="*/ 1027 h 1027"/>
                <a:gd name="T8" fmla="*/ 0 w 617"/>
                <a:gd name="T9" fmla="*/ 1027 h 1027"/>
                <a:gd name="T10" fmla="*/ 0 w 617"/>
                <a:gd name="T11" fmla="*/ 1027 h 1027"/>
                <a:gd name="T12" fmla="*/ 88 w 617"/>
                <a:gd name="T13" fmla="*/ 517 h 1027"/>
                <a:gd name="T14" fmla="*/ 151 w 617"/>
                <a:gd name="T15" fmla="*/ 165 h 1027"/>
                <a:gd name="T16" fmla="*/ 180 w 617"/>
                <a:gd name="T17" fmla="*/ 0 h 1027"/>
                <a:gd name="T18" fmla="*/ 180 w 617"/>
                <a:gd name="T19" fmla="*/ 0 h 1027"/>
                <a:gd name="T20" fmla="*/ 617 w 617"/>
                <a:gd name="T21" fmla="*/ 0 h 1027"/>
                <a:gd name="T22" fmla="*/ 617 w 617"/>
                <a:gd name="T23" fmla="*/ 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1027">
                  <a:moveTo>
                    <a:pt x="617" y="0"/>
                  </a:moveTo>
                  <a:lnTo>
                    <a:pt x="617" y="509"/>
                  </a:lnTo>
                  <a:lnTo>
                    <a:pt x="455" y="514"/>
                  </a:lnTo>
                  <a:lnTo>
                    <a:pt x="455" y="1027"/>
                  </a:lnTo>
                  <a:lnTo>
                    <a:pt x="0" y="1027"/>
                  </a:lnTo>
                  <a:lnTo>
                    <a:pt x="0" y="1027"/>
                  </a:lnTo>
                  <a:lnTo>
                    <a:pt x="88" y="517"/>
                  </a:lnTo>
                  <a:lnTo>
                    <a:pt x="151" y="165"/>
                  </a:lnTo>
                  <a:lnTo>
                    <a:pt x="180" y="0"/>
                  </a:lnTo>
                  <a:lnTo>
                    <a:pt x="180" y="0"/>
                  </a:lnTo>
                  <a:lnTo>
                    <a:pt x="617" y="0"/>
                  </a:lnTo>
                  <a:lnTo>
                    <a:pt x="61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3" name="Freeform 18">
              <a:extLst>
                <a:ext uri="{FF2B5EF4-FFF2-40B4-BE49-F238E27FC236}">
                  <a16:creationId xmlns:a16="http://schemas.microsoft.com/office/drawing/2014/main" id="{C75EB20D-038A-4BAF-8DE8-DA27E67AB9E1}"/>
                </a:ext>
              </a:extLst>
            </p:cNvPr>
            <p:cNvSpPr>
              <a:spLocks/>
            </p:cNvSpPr>
            <p:nvPr/>
          </p:nvSpPr>
          <p:spPr bwMode="auto">
            <a:xfrm>
              <a:off x="14692312" y="1924947"/>
              <a:ext cx="454025" cy="520700"/>
            </a:xfrm>
            <a:custGeom>
              <a:avLst/>
              <a:gdLst>
                <a:gd name="T0" fmla="*/ 360 w 859"/>
                <a:gd name="T1" fmla="*/ 620 h 985"/>
                <a:gd name="T2" fmla="*/ 300 w 859"/>
                <a:gd name="T3" fmla="*/ 660 h 985"/>
                <a:gd name="T4" fmla="*/ 209 w 859"/>
                <a:gd name="T5" fmla="*/ 704 h 985"/>
                <a:gd name="T6" fmla="*/ 212 w 859"/>
                <a:gd name="T7" fmla="*/ 680 h 985"/>
                <a:gd name="T8" fmla="*/ 236 w 859"/>
                <a:gd name="T9" fmla="*/ 620 h 985"/>
                <a:gd name="T10" fmla="*/ 312 w 859"/>
                <a:gd name="T11" fmla="*/ 454 h 985"/>
                <a:gd name="T12" fmla="*/ 399 w 859"/>
                <a:gd name="T13" fmla="*/ 297 h 985"/>
                <a:gd name="T14" fmla="*/ 467 w 859"/>
                <a:gd name="T15" fmla="*/ 197 h 985"/>
                <a:gd name="T16" fmla="*/ 525 w 859"/>
                <a:gd name="T17" fmla="*/ 127 h 985"/>
                <a:gd name="T18" fmla="*/ 591 w 859"/>
                <a:gd name="T19" fmla="*/ 68 h 985"/>
                <a:gd name="T20" fmla="*/ 626 w 859"/>
                <a:gd name="T21" fmla="*/ 43 h 985"/>
                <a:gd name="T22" fmla="*/ 683 w 859"/>
                <a:gd name="T23" fmla="*/ 17 h 985"/>
                <a:gd name="T24" fmla="*/ 742 w 859"/>
                <a:gd name="T25" fmla="*/ 1 h 985"/>
                <a:gd name="T26" fmla="*/ 761 w 859"/>
                <a:gd name="T27" fmla="*/ 1 h 985"/>
                <a:gd name="T28" fmla="*/ 758 w 859"/>
                <a:gd name="T29" fmla="*/ 36 h 985"/>
                <a:gd name="T30" fmla="*/ 729 w 859"/>
                <a:gd name="T31" fmla="*/ 72 h 985"/>
                <a:gd name="T32" fmla="*/ 717 w 859"/>
                <a:gd name="T33" fmla="*/ 100 h 985"/>
                <a:gd name="T34" fmla="*/ 714 w 859"/>
                <a:gd name="T35" fmla="*/ 140 h 985"/>
                <a:gd name="T36" fmla="*/ 717 w 859"/>
                <a:gd name="T37" fmla="*/ 186 h 985"/>
                <a:gd name="T38" fmla="*/ 728 w 859"/>
                <a:gd name="T39" fmla="*/ 213 h 985"/>
                <a:gd name="T40" fmla="*/ 751 w 859"/>
                <a:gd name="T41" fmla="*/ 246 h 985"/>
                <a:gd name="T42" fmla="*/ 772 w 859"/>
                <a:gd name="T43" fmla="*/ 266 h 985"/>
                <a:gd name="T44" fmla="*/ 817 w 859"/>
                <a:gd name="T45" fmla="*/ 285 h 985"/>
                <a:gd name="T46" fmla="*/ 859 w 859"/>
                <a:gd name="T47" fmla="*/ 304 h 985"/>
                <a:gd name="T48" fmla="*/ 854 w 859"/>
                <a:gd name="T49" fmla="*/ 337 h 985"/>
                <a:gd name="T50" fmla="*/ 832 w 859"/>
                <a:gd name="T51" fmla="*/ 399 h 985"/>
                <a:gd name="T52" fmla="*/ 787 w 859"/>
                <a:gd name="T53" fmla="*/ 486 h 985"/>
                <a:gd name="T54" fmla="*/ 729 w 859"/>
                <a:gd name="T55" fmla="*/ 565 h 985"/>
                <a:gd name="T56" fmla="*/ 677 w 859"/>
                <a:gd name="T57" fmla="*/ 620 h 985"/>
                <a:gd name="T58" fmla="*/ 617 w 859"/>
                <a:gd name="T59" fmla="*/ 666 h 985"/>
                <a:gd name="T60" fmla="*/ 522 w 859"/>
                <a:gd name="T61" fmla="*/ 720 h 985"/>
                <a:gd name="T62" fmla="*/ 417 w 859"/>
                <a:gd name="T63" fmla="*/ 747 h 985"/>
                <a:gd name="T64" fmla="*/ 344 w 859"/>
                <a:gd name="T65" fmla="*/ 753 h 985"/>
                <a:gd name="T66" fmla="*/ 318 w 859"/>
                <a:gd name="T67" fmla="*/ 754 h 985"/>
                <a:gd name="T68" fmla="*/ 126 w 859"/>
                <a:gd name="T69" fmla="*/ 977 h 985"/>
                <a:gd name="T70" fmla="*/ 149 w 859"/>
                <a:gd name="T71" fmla="*/ 927 h 985"/>
                <a:gd name="T72" fmla="*/ 125 w 859"/>
                <a:gd name="T73" fmla="*/ 937 h 985"/>
                <a:gd name="T74" fmla="*/ 96 w 859"/>
                <a:gd name="T75" fmla="*/ 960 h 985"/>
                <a:gd name="T76" fmla="*/ 64 w 859"/>
                <a:gd name="T77" fmla="*/ 980 h 985"/>
                <a:gd name="T78" fmla="*/ 34 w 859"/>
                <a:gd name="T79" fmla="*/ 983 h 985"/>
                <a:gd name="T80" fmla="*/ 23 w 859"/>
                <a:gd name="T81" fmla="*/ 945 h 985"/>
                <a:gd name="T82" fmla="*/ 50 w 859"/>
                <a:gd name="T83" fmla="*/ 915 h 985"/>
                <a:gd name="T84" fmla="*/ 165 w 859"/>
                <a:gd name="T85" fmla="*/ 782 h 985"/>
                <a:gd name="T86" fmla="*/ 197 w 859"/>
                <a:gd name="T87" fmla="*/ 757 h 985"/>
                <a:gd name="T88" fmla="*/ 245 w 859"/>
                <a:gd name="T89" fmla="*/ 738 h 985"/>
                <a:gd name="T90" fmla="*/ 339 w 859"/>
                <a:gd name="T91" fmla="*/ 679 h 985"/>
                <a:gd name="T92" fmla="*/ 419 w 859"/>
                <a:gd name="T93" fmla="*/ 604 h 985"/>
                <a:gd name="T94" fmla="*/ 452 w 859"/>
                <a:gd name="T95" fmla="*/ 565 h 985"/>
                <a:gd name="T96" fmla="*/ 486 w 859"/>
                <a:gd name="T97" fmla="*/ 508 h 985"/>
                <a:gd name="T98" fmla="*/ 480 w 859"/>
                <a:gd name="T99" fmla="*/ 505 h 985"/>
                <a:gd name="T100" fmla="*/ 403 w 859"/>
                <a:gd name="T101" fmla="*/ 58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985">
                  <a:moveTo>
                    <a:pt x="378" y="605"/>
                  </a:moveTo>
                  <a:lnTo>
                    <a:pt x="378" y="605"/>
                  </a:lnTo>
                  <a:lnTo>
                    <a:pt x="360" y="620"/>
                  </a:lnTo>
                  <a:lnTo>
                    <a:pt x="341" y="634"/>
                  </a:lnTo>
                  <a:lnTo>
                    <a:pt x="320" y="647"/>
                  </a:lnTo>
                  <a:lnTo>
                    <a:pt x="300" y="660"/>
                  </a:lnTo>
                  <a:lnTo>
                    <a:pt x="278" y="672"/>
                  </a:lnTo>
                  <a:lnTo>
                    <a:pt x="255" y="683"/>
                  </a:lnTo>
                  <a:lnTo>
                    <a:pt x="209" y="704"/>
                  </a:lnTo>
                  <a:lnTo>
                    <a:pt x="209" y="704"/>
                  </a:lnTo>
                  <a:lnTo>
                    <a:pt x="212" y="688"/>
                  </a:lnTo>
                  <a:lnTo>
                    <a:pt x="212" y="680"/>
                  </a:lnTo>
                  <a:lnTo>
                    <a:pt x="215" y="675"/>
                  </a:lnTo>
                  <a:lnTo>
                    <a:pt x="215" y="675"/>
                  </a:lnTo>
                  <a:lnTo>
                    <a:pt x="236" y="620"/>
                  </a:lnTo>
                  <a:lnTo>
                    <a:pt x="261" y="565"/>
                  </a:lnTo>
                  <a:lnTo>
                    <a:pt x="286" y="509"/>
                  </a:lnTo>
                  <a:lnTo>
                    <a:pt x="312" y="454"/>
                  </a:lnTo>
                  <a:lnTo>
                    <a:pt x="339" y="401"/>
                  </a:lnTo>
                  <a:lnTo>
                    <a:pt x="368" y="349"/>
                  </a:lnTo>
                  <a:lnTo>
                    <a:pt x="399" y="297"/>
                  </a:lnTo>
                  <a:lnTo>
                    <a:pt x="432" y="246"/>
                  </a:lnTo>
                  <a:lnTo>
                    <a:pt x="432" y="246"/>
                  </a:lnTo>
                  <a:lnTo>
                    <a:pt x="467" y="197"/>
                  </a:lnTo>
                  <a:lnTo>
                    <a:pt x="486" y="173"/>
                  </a:lnTo>
                  <a:lnTo>
                    <a:pt x="504" y="150"/>
                  </a:lnTo>
                  <a:lnTo>
                    <a:pt x="525" y="127"/>
                  </a:lnTo>
                  <a:lnTo>
                    <a:pt x="545" y="107"/>
                  </a:lnTo>
                  <a:lnTo>
                    <a:pt x="568" y="86"/>
                  </a:lnTo>
                  <a:lnTo>
                    <a:pt x="591" y="68"/>
                  </a:lnTo>
                  <a:lnTo>
                    <a:pt x="591" y="68"/>
                  </a:lnTo>
                  <a:lnTo>
                    <a:pt x="609" y="55"/>
                  </a:lnTo>
                  <a:lnTo>
                    <a:pt x="626" y="43"/>
                  </a:lnTo>
                  <a:lnTo>
                    <a:pt x="645" y="34"/>
                  </a:lnTo>
                  <a:lnTo>
                    <a:pt x="662" y="24"/>
                  </a:lnTo>
                  <a:lnTo>
                    <a:pt x="683" y="17"/>
                  </a:lnTo>
                  <a:lnTo>
                    <a:pt x="701" y="10"/>
                  </a:lnTo>
                  <a:lnTo>
                    <a:pt x="722" y="4"/>
                  </a:lnTo>
                  <a:lnTo>
                    <a:pt x="742" y="1"/>
                  </a:lnTo>
                  <a:lnTo>
                    <a:pt x="742" y="1"/>
                  </a:lnTo>
                  <a:lnTo>
                    <a:pt x="751" y="0"/>
                  </a:lnTo>
                  <a:lnTo>
                    <a:pt x="761" y="1"/>
                  </a:lnTo>
                  <a:lnTo>
                    <a:pt x="785" y="4"/>
                  </a:lnTo>
                  <a:lnTo>
                    <a:pt x="785" y="4"/>
                  </a:lnTo>
                  <a:lnTo>
                    <a:pt x="758" y="36"/>
                  </a:lnTo>
                  <a:lnTo>
                    <a:pt x="735" y="63"/>
                  </a:lnTo>
                  <a:lnTo>
                    <a:pt x="735" y="63"/>
                  </a:lnTo>
                  <a:lnTo>
                    <a:pt x="729" y="72"/>
                  </a:lnTo>
                  <a:lnTo>
                    <a:pt x="723" y="81"/>
                  </a:lnTo>
                  <a:lnTo>
                    <a:pt x="720" y="91"/>
                  </a:lnTo>
                  <a:lnTo>
                    <a:pt x="717" y="100"/>
                  </a:lnTo>
                  <a:lnTo>
                    <a:pt x="714" y="120"/>
                  </a:lnTo>
                  <a:lnTo>
                    <a:pt x="714" y="140"/>
                  </a:lnTo>
                  <a:lnTo>
                    <a:pt x="714" y="140"/>
                  </a:lnTo>
                  <a:lnTo>
                    <a:pt x="714" y="159"/>
                  </a:lnTo>
                  <a:lnTo>
                    <a:pt x="716" y="178"/>
                  </a:lnTo>
                  <a:lnTo>
                    <a:pt x="717" y="186"/>
                  </a:lnTo>
                  <a:lnTo>
                    <a:pt x="720" y="195"/>
                  </a:lnTo>
                  <a:lnTo>
                    <a:pt x="723" y="204"/>
                  </a:lnTo>
                  <a:lnTo>
                    <a:pt x="728" y="213"/>
                  </a:lnTo>
                  <a:lnTo>
                    <a:pt x="728" y="213"/>
                  </a:lnTo>
                  <a:lnTo>
                    <a:pt x="739" y="230"/>
                  </a:lnTo>
                  <a:lnTo>
                    <a:pt x="751" y="246"/>
                  </a:lnTo>
                  <a:lnTo>
                    <a:pt x="756" y="253"/>
                  </a:lnTo>
                  <a:lnTo>
                    <a:pt x="765" y="260"/>
                  </a:lnTo>
                  <a:lnTo>
                    <a:pt x="772" y="266"/>
                  </a:lnTo>
                  <a:lnTo>
                    <a:pt x="781" y="270"/>
                  </a:lnTo>
                  <a:lnTo>
                    <a:pt x="781" y="270"/>
                  </a:lnTo>
                  <a:lnTo>
                    <a:pt x="817" y="285"/>
                  </a:lnTo>
                  <a:lnTo>
                    <a:pt x="856" y="301"/>
                  </a:lnTo>
                  <a:lnTo>
                    <a:pt x="856" y="301"/>
                  </a:lnTo>
                  <a:lnTo>
                    <a:pt x="859" y="304"/>
                  </a:lnTo>
                  <a:lnTo>
                    <a:pt x="859" y="308"/>
                  </a:lnTo>
                  <a:lnTo>
                    <a:pt x="859" y="317"/>
                  </a:lnTo>
                  <a:lnTo>
                    <a:pt x="854" y="337"/>
                  </a:lnTo>
                  <a:lnTo>
                    <a:pt x="854" y="337"/>
                  </a:lnTo>
                  <a:lnTo>
                    <a:pt x="843" y="369"/>
                  </a:lnTo>
                  <a:lnTo>
                    <a:pt x="832" y="399"/>
                  </a:lnTo>
                  <a:lnTo>
                    <a:pt x="819" y="430"/>
                  </a:lnTo>
                  <a:lnTo>
                    <a:pt x="803" y="459"/>
                  </a:lnTo>
                  <a:lnTo>
                    <a:pt x="787" y="486"/>
                  </a:lnTo>
                  <a:lnTo>
                    <a:pt x="770" y="514"/>
                  </a:lnTo>
                  <a:lnTo>
                    <a:pt x="749" y="540"/>
                  </a:lnTo>
                  <a:lnTo>
                    <a:pt x="729" y="565"/>
                  </a:lnTo>
                  <a:lnTo>
                    <a:pt x="729" y="565"/>
                  </a:lnTo>
                  <a:lnTo>
                    <a:pt x="703" y="593"/>
                  </a:lnTo>
                  <a:lnTo>
                    <a:pt x="677" y="620"/>
                  </a:lnTo>
                  <a:lnTo>
                    <a:pt x="648" y="644"/>
                  </a:lnTo>
                  <a:lnTo>
                    <a:pt x="617" y="666"/>
                  </a:lnTo>
                  <a:lnTo>
                    <a:pt x="617" y="666"/>
                  </a:lnTo>
                  <a:lnTo>
                    <a:pt x="586" y="686"/>
                  </a:lnTo>
                  <a:lnTo>
                    <a:pt x="554" y="704"/>
                  </a:lnTo>
                  <a:lnTo>
                    <a:pt x="522" y="720"/>
                  </a:lnTo>
                  <a:lnTo>
                    <a:pt x="487" y="731"/>
                  </a:lnTo>
                  <a:lnTo>
                    <a:pt x="454" y="741"/>
                  </a:lnTo>
                  <a:lnTo>
                    <a:pt x="417" y="747"/>
                  </a:lnTo>
                  <a:lnTo>
                    <a:pt x="381" y="751"/>
                  </a:lnTo>
                  <a:lnTo>
                    <a:pt x="344" y="753"/>
                  </a:lnTo>
                  <a:lnTo>
                    <a:pt x="344" y="753"/>
                  </a:lnTo>
                  <a:lnTo>
                    <a:pt x="332" y="753"/>
                  </a:lnTo>
                  <a:lnTo>
                    <a:pt x="318" y="754"/>
                  </a:lnTo>
                  <a:lnTo>
                    <a:pt x="318" y="754"/>
                  </a:lnTo>
                  <a:lnTo>
                    <a:pt x="157" y="985"/>
                  </a:lnTo>
                  <a:lnTo>
                    <a:pt x="157" y="985"/>
                  </a:lnTo>
                  <a:lnTo>
                    <a:pt x="126" y="977"/>
                  </a:lnTo>
                  <a:lnTo>
                    <a:pt x="126" y="977"/>
                  </a:lnTo>
                  <a:lnTo>
                    <a:pt x="149" y="927"/>
                  </a:lnTo>
                  <a:lnTo>
                    <a:pt x="149" y="927"/>
                  </a:lnTo>
                  <a:lnTo>
                    <a:pt x="141" y="928"/>
                  </a:lnTo>
                  <a:lnTo>
                    <a:pt x="132" y="932"/>
                  </a:lnTo>
                  <a:lnTo>
                    <a:pt x="125" y="937"/>
                  </a:lnTo>
                  <a:lnTo>
                    <a:pt x="119" y="941"/>
                  </a:lnTo>
                  <a:lnTo>
                    <a:pt x="107" y="951"/>
                  </a:lnTo>
                  <a:lnTo>
                    <a:pt x="96" y="960"/>
                  </a:lnTo>
                  <a:lnTo>
                    <a:pt x="96" y="960"/>
                  </a:lnTo>
                  <a:lnTo>
                    <a:pt x="73" y="976"/>
                  </a:lnTo>
                  <a:lnTo>
                    <a:pt x="64" y="980"/>
                  </a:lnTo>
                  <a:lnTo>
                    <a:pt x="55" y="983"/>
                  </a:lnTo>
                  <a:lnTo>
                    <a:pt x="45" y="985"/>
                  </a:lnTo>
                  <a:lnTo>
                    <a:pt x="34" y="983"/>
                  </a:lnTo>
                  <a:lnTo>
                    <a:pt x="0" y="977"/>
                  </a:lnTo>
                  <a:lnTo>
                    <a:pt x="0" y="977"/>
                  </a:lnTo>
                  <a:lnTo>
                    <a:pt x="23" y="945"/>
                  </a:lnTo>
                  <a:lnTo>
                    <a:pt x="23" y="945"/>
                  </a:lnTo>
                  <a:lnTo>
                    <a:pt x="50" y="915"/>
                  </a:lnTo>
                  <a:lnTo>
                    <a:pt x="50" y="915"/>
                  </a:lnTo>
                  <a:lnTo>
                    <a:pt x="106" y="848"/>
                  </a:lnTo>
                  <a:lnTo>
                    <a:pt x="165" y="782"/>
                  </a:lnTo>
                  <a:lnTo>
                    <a:pt x="165" y="782"/>
                  </a:lnTo>
                  <a:lnTo>
                    <a:pt x="174" y="773"/>
                  </a:lnTo>
                  <a:lnTo>
                    <a:pt x="186" y="764"/>
                  </a:lnTo>
                  <a:lnTo>
                    <a:pt x="197" y="757"/>
                  </a:lnTo>
                  <a:lnTo>
                    <a:pt x="210" y="753"/>
                  </a:lnTo>
                  <a:lnTo>
                    <a:pt x="210" y="753"/>
                  </a:lnTo>
                  <a:lnTo>
                    <a:pt x="245" y="738"/>
                  </a:lnTo>
                  <a:lnTo>
                    <a:pt x="278" y="721"/>
                  </a:lnTo>
                  <a:lnTo>
                    <a:pt x="309" y="701"/>
                  </a:lnTo>
                  <a:lnTo>
                    <a:pt x="339" y="679"/>
                  </a:lnTo>
                  <a:lnTo>
                    <a:pt x="367" y="656"/>
                  </a:lnTo>
                  <a:lnTo>
                    <a:pt x="394" y="630"/>
                  </a:lnTo>
                  <a:lnTo>
                    <a:pt x="419" y="604"/>
                  </a:lnTo>
                  <a:lnTo>
                    <a:pt x="445" y="576"/>
                  </a:lnTo>
                  <a:lnTo>
                    <a:pt x="445" y="576"/>
                  </a:lnTo>
                  <a:lnTo>
                    <a:pt x="452" y="565"/>
                  </a:lnTo>
                  <a:lnTo>
                    <a:pt x="467" y="543"/>
                  </a:lnTo>
                  <a:lnTo>
                    <a:pt x="480" y="518"/>
                  </a:lnTo>
                  <a:lnTo>
                    <a:pt x="486" y="508"/>
                  </a:lnTo>
                  <a:lnTo>
                    <a:pt x="488" y="498"/>
                  </a:lnTo>
                  <a:lnTo>
                    <a:pt x="488" y="498"/>
                  </a:lnTo>
                  <a:lnTo>
                    <a:pt x="480" y="505"/>
                  </a:lnTo>
                  <a:lnTo>
                    <a:pt x="468" y="515"/>
                  </a:lnTo>
                  <a:lnTo>
                    <a:pt x="436" y="547"/>
                  </a:lnTo>
                  <a:lnTo>
                    <a:pt x="403" y="580"/>
                  </a:lnTo>
                  <a:lnTo>
                    <a:pt x="378" y="605"/>
                  </a:lnTo>
                  <a:lnTo>
                    <a:pt x="378" y="6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4" name="Freeform 43">
              <a:extLst>
                <a:ext uri="{FF2B5EF4-FFF2-40B4-BE49-F238E27FC236}">
                  <a16:creationId xmlns:a16="http://schemas.microsoft.com/office/drawing/2014/main" id="{CDDD9FE0-A34D-44E1-AB3E-AFB1B8BFC430}"/>
                </a:ext>
              </a:extLst>
            </p:cNvPr>
            <p:cNvSpPr>
              <a:spLocks noEditPoints="1"/>
            </p:cNvSpPr>
            <p:nvPr/>
          </p:nvSpPr>
          <p:spPr bwMode="auto">
            <a:xfrm>
              <a:off x="15092362" y="1950347"/>
              <a:ext cx="95250" cy="106363"/>
            </a:xfrm>
            <a:custGeom>
              <a:avLst/>
              <a:gdLst>
                <a:gd name="T0" fmla="*/ 117 w 180"/>
                <a:gd name="T1" fmla="*/ 198 h 201"/>
                <a:gd name="T2" fmla="*/ 94 w 180"/>
                <a:gd name="T3" fmla="*/ 201 h 201"/>
                <a:gd name="T4" fmla="*/ 75 w 180"/>
                <a:gd name="T5" fmla="*/ 198 h 201"/>
                <a:gd name="T6" fmla="*/ 59 w 180"/>
                <a:gd name="T7" fmla="*/ 191 h 201"/>
                <a:gd name="T8" fmla="*/ 43 w 180"/>
                <a:gd name="T9" fmla="*/ 181 h 201"/>
                <a:gd name="T10" fmla="*/ 19 w 180"/>
                <a:gd name="T11" fmla="*/ 155 h 201"/>
                <a:gd name="T12" fmla="*/ 3 w 180"/>
                <a:gd name="T13" fmla="*/ 120 h 201"/>
                <a:gd name="T14" fmla="*/ 0 w 180"/>
                <a:gd name="T15" fmla="*/ 104 h 201"/>
                <a:gd name="T16" fmla="*/ 3 w 180"/>
                <a:gd name="T17" fmla="*/ 74 h 201"/>
                <a:gd name="T18" fmla="*/ 14 w 180"/>
                <a:gd name="T19" fmla="*/ 45 h 201"/>
                <a:gd name="T20" fmla="*/ 36 w 180"/>
                <a:gd name="T21" fmla="*/ 19 h 201"/>
                <a:gd name="T22" fmla="*/ 49 w 180"/>
                <a:gd name="T23" fmla="*/ 9 h 201"/>
                <a:gd name="T24" fmla="*/ 62 w 180"/>
                <a:gd name="T25" fmla="*/ 1 h 201"/>
                <a:gd name="T26" fmla="*/ 74 w 180"/>
                <a:gd name="T27" fmla="*/ 0 h 201"/>
                <a:gd name="T28" fmla="*/ 84 w 180"/>
                <a:gd name="T29" fmla="*/ 4 h 201"/>
                <a:gd name="T30" fmla="*/ 93 w 180"/>
                <a:gd name="T31" fmla="*/ 13 h 201"/>
                <a:gd name="T32" fmla="*/ 110 w 180"/>
                <a:gd name="T33" fmla="*/ 35 h 201"/>
                <a:gd name="T34" fmla="*/ 129 w 180"/>
                <a:gd name="T35" fmla="*/ 55 h 201"/>
                <a:gd name="T36" fmla="*/ 139 w 180"/>
                <a:gd name="T37" fmla="*/ 62 h 201"/>
                <a:gd name="T38" fmla="*/ 180 w 180"/>
                <a:gd name="T39" fmla="*/ 79 h 201"/>
                <a:gd name="T40" fmla="*/ 171 w 180"/>
                <a:gd name="T41" fmla="*/ 88 h 201"/>
                <a:gd name="T42" fmla="*/ 164 w 180"/>
                <a:gd name="T43" fmla="*/ 94 h 201"/>
                <a:gd name="T44" fmla="*/ 151 w 180"/>
                <a:gd name="T45" fmla="*/ 106 h 201"/>
                <a:gd name="T46" fmla="*/ 140 w 180"/>
                <a:gd name="T47" fmla="*/ 119 h 201"/>
                <a:gd name="T48" fmla="*/ 133 w 180"/>
                <a:gd name="T49" fmla="*/ 135 h 201"/>
                <a:gd name="T50" fmla="*/ 129 w 180"/>
                <a:gd name="T51" fmla="*/ 152 h 201"/>
                <a:gd name="T52" fmla="*/ 127 w 180"/>
                <a:gd name="T53" fmla="*/ 164 h 201"/>
                <a:gd name="T54" fmla="*/ 117 w 180"/>
                <a:gd name="T55" fmla="*/ 198 h 201"/>
                <a:gd name="T56" fmla="*/ 98 w 180"/>
                <a:gd name="T57" fmla="*/ 87 h 201"/>
                <a:gd name="T58" fmla="*/ 97 w 180"/>
                <a:gd name="T59" fmla="*/ 79 h 201"/>
                <a:gd name="T60" fmla="*/ 90 w 180"/>
                <a:gd name="T61" fmla="*/ 66 h 201"/>
                <a:gd name="T62" fmla="*/ 78 w 180"/>
                <a:gd name="T63" fmla="*/ 58 h 201"/>
                <a:gd name="T64" fmla="*/ 65 w 180"/>
                <a:gd name="T65" fmla="*/ 52 h 201"/>
                <a:gd name="T66" fmla="*/ 56 w 180"/>
                <a:gd name="T67" fmla="*/ 51 h 201"/>
                <a:gd name="T68" fmla="*/ 43 w 180"/>
                <a:gd name="T69" fmla="*/ 55 h 201"/>
                <a:gd name="T70" fmla="*/ 32 w 180"/>
                <a:gd name="T71" fmla="*/ 62 h 201"/>
                <a:gd name="T72" fmla="*/ 23 w 180"/>
                <a:gd name="T73" fmla="*/ 74 h 201"/>
                <a:gd name="T74" fmla="*/ 20 w 180"/>
                <a:gd name="T75" fmla="*/ 85 h 201"/>
                <a:gd name="T76" fmla="*/ 20 w 180"/>
                <a:gd name="T77" fmla="*/ 93 h 201"/>
                <a:gd name="T78" fmla="*/ 27 w 180"/>
                <a:gd name="T79" fmla="*/ 108 h 201"/>
                <a:gd name="T80" fmla="*/ 39 w 180"/>
                <a:gd name="T81" fmla="*/ 120 h 201"/>
                <a:gd name="T82" fmla="*/ 54 w 180"/>
                <a:gd name="T83" fmla="*/ 127 h 201"/>
                <a:gd name="T84" fmla="*/ 61 w 180"/>
                <a:gd name="T85" fmla="*/ 127 h 201"/>
                <a:gd name="T86" fmla="*/ 74 w 180"/>
                <a:gd name="T87" fmla="*/ 123 h 201"/>
                <a:gd name="T88" fmla="*/ 85 w 180"/>
                <a:gd name="T89" fmla="*/ 114 h 201"/>
                <a:gd name="T90" fmla="*/ 94 w 180"/>
                <a:gd name="T91" fmla="*/ 101 h 201"/>
                <a:gd name="T92" fmla="*/ 98 w 180"/>
                <a:gd name="T93" fmla="*/ 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201">
                  <a:moveTo>
                    <a:pt x="117" y="198"/>
                  </a:moveTo>
                  <a:lnTo>
                    <a:pt x="117" y="198"/>
                  </a:lnTo>
                  <a:lnTo>
                    <a:pt x="104" y="200"/>
                  </a:lnTo>
                  <a:lnTo>
                    <a:pt x="94" y="201"/>
                  </a:lnTo>
                  <a:lnTo>
                    <a:pt x="84" y="200"/>
                  </a:lnTo>
                  <a:lnTo>
                    <a:pt x="75" y="198"/>
                  </a:lnTo>
                  <a:lnTo>
                    <a:pt x="67" y="194"/>
                  </a:lnTo>
                  <a:lnTo>
                    <a:pt x="59" y="191"/>
                  </a:lnTo>
                  <a:lnTo>
                    <a:pt x="43" y="181"/>
                  </a:lnTo>
                  <a:lnTo>
                    <a:pt x="43" y="181"/>
                  </a:lnTo>
                  <a:lnTo>
                    <a:pt x="30" y="168"/>
                  </a:lnTo>
                  <a:lnTo>
                    <a:pt x="19" y="155"/>
                  </a:lnTo>
                  <a:lnTo>
                    <a:pt x="10" y="137"/>
                  </a:lnTo>
                  <a:lnTo>
                    <a:pt x="3" y="120"/>
                  </a:lnTo>
                  <a:lnTo>
                    <a:pt x="3" y="120"/>
                  </a:lnTo>
                  <a:lnTo>
                    <a:pt x="0" y="104"/>
                  </a:lnTo>
                  <a:lnTo>
                    <a:pt x="0" y="90"/>
                  </a:lnTo>
                  <a:lnTo>
                    <a:pt x="3" y="74"/>
                  </a:lnTo>
                  <a:lnTo>
                    <a:pt x="7" y="59"/>
                  </a:lnTo>
                  <a:lnTo>
                    <a:pt x="14" y="45"/>
                  </a:lnTo>
                  <a:lnTo>
                    <a:pt x="25" y="30"/>
                  </a:lnTo>
                  <a:lnTo>
                    <a:pt x="36" y="19"/>
                  </a:lnTo>
                  <a:lnTo>
                    <a:pt x="49" y="9"/>
                  </a:lnTo>
                  <a:lnTo>
                    <a:pt x="49" y="9"/>
                  </a:lnTo>
                  <a:lnTo>
                    <a:pt x="56" y="4"/>
                  </a:lnTo>
                  <a:lnTo>
                    <a:pt x="62" y="1"/>
                  </a:lnTo>
                  <a:lnTo>
                    <a:pt x="68" y="0"/>
                  </a:lnTo>
                  <a:lnTo>
                    <a:pt x="74" y="0"/>
                  </a:lnTo>
                  <a:lnTo>
                    <a:pt x="78" y="1"/>
                  </a:lnTo>
                  <a:lnTo>
                    <a:pt x="84" y="4"/>
                  </a:lnTo>
                  <a:lnTo>
                    <a:pt x="88" y="9"/>
                  </a:lnTo>
                  <a:lnTo>
                    <a:pt x="93" y="13"/>
                  </a:lnTo>
                  <a:lnTo>
                    <a:pt x="93" y="13"/>
                  </a:lnTo>
                  <a:lnTo>
                    <a:pt x="110" y="35"/>
                  </a:lnTo>
                  <a:lnTo>
                    <a:pt x="119" y="46"/>
                  </a:lnTo>
                  <a:lnTo>
                    <a:pt x="129" y="55"/>
                  </a:lnTo>
                  <a:lnTo>
                    <a:pt x="129" y="55"/>
                  </a:lnTo>
                  <a:lnTo>
                    <a:pt x="139" y="62"/>
                  </a:lnTo>
                  <a:lnTo>
                    <a:pt x="152" y="68"/>
                  </a:lnTo>
                  <a:lnTo>
                    <a:pt x="180" y="79"/>
                  </a:lnTo>
                  <a:lnTo>
                    <a:pt x="180" y="79"/>
                  </a:lnTo>
                  <a:lnTo>
                    <a:pt x="171" y="88"/>
                  </a:lnTo>
                  <a:lnTo>
                    <a:pt x="164" y="94"/>
                  </a:lnTo>
                  <a:lnTo>
                    <a:pt x="164" y="94"/>
                  </a:lnTo>
                  <a:lnTo>
                    <a:pt x="156" y="100"/>
                  </a:lnTo>
                  <a:lnTo>
                    <a:pt x="151" y="106"/>
                  </a:lnTo>
                  <a:lnTo>
                    <a:pt x="145" y="111"/>
                  </a:lnTo>
                  <a:lnTo>
                    <a:pt x="140" y="119"/>
                  </a:lnTo>
                  <a:lnTo>
                    <a:pt x="136" y="126"/>
                  </a:lnTo>
                  <a:lnTo>
                    <a:pt x="133" y="135"/>
                  </a:lnTo>
                  <a:lnTo>
                    <a:pt x="130" y="142"/>
                  </a:lnTo>
                  <a:lnTo>
                    <a:pt x="129" y="152"/>
                  </a:lnTo>
                  <a:lnTo>
                    <a:pt x="129" y="152"/>
                  </a:lnTo>
                  <a:lnTo>
                    <a:pt x="127" y="164"/>
                  </a:lnTo>
                  <a:lnTo>
                    <a:pt x="125" y="175"/>
                  </a:lnTo>
                  <a:lnTo>
                    <a:pt x="117" y="198"/>
                  </a:lnTo>
                  <a:lnTo>
                    <a:pt x="117" y="198"/>
                  </a:lnTo>
                  <a:close/>
                  <a:moveTo>
                    <a:pt x="98" y="87"/>
                  </a:moveTo>
                  <a:lnTo>
                    <a:pt x="98" y="87"/>
                  </a:lnTo>
                  <a:lnTo>
                    <a:pt x="97" y="79"/>
                  </a:lnTo>
                  <a:lnTo>
                    <a:pt x="94" y="74"/>
                  </a:lnTo>
                  <a:lnTo>
                    <a:pt x="90" y="66"/>
                  </a:lnTo>
                  <a:lnTo>
                    <a:pt x="85" y="62"/>
                  </a:lnTo>
                  <a:lnTo>
                    <a:pt x="78" y="58"/>
                  </a:lnTo>
                  <a:lnTo>
                    <a:pt x="72" y="53"/>
                  </a:lnTo>
                  <a:lnTo>
                    <a:pt x="65" y="52"/>
                  </a:lnTo>
                  <a:lnTo>
                    <a:pt x="56" y="51"/>
                  </a:lnTo>
                  <a:lnTo>
                    <a:pt x="56" y="51"/>
                  </a:lnTo>
                  <a:lnTo>
                    <a:pt x="51" y="52"/>
                  </a:lnTo>
                  <a:lnTo>
                    <a:pt x="43" y="55"/>
                  </a:lnTo>
                  <a:lnTo>
                    <a:pt x="38" y="58"/>
                  </a:lnTo>
                  <a:lnTo>
                    <a:pt x="32" y="62"/>
                  </a:lnTo>
                  <a:lnTo>
                    <a:pt x="27" y="68"/>
                  </a:lnTo>
                  <a:lnTo>
                    <a:pt x="23" y="74"/>
                  </a:lnTo>
                  <a:lnTo>
                    <a:pt x="20" y="79"/>
                  </a:lnTo>
                  <a:lnTo>
                    <a:pt x="20" y="85"/>
                  </a:lnTo>
                  <a:lnTo>
                    <a:pt x="20" y="85"/>
                  </a:lnTo>
                  <a:lnTo>
                    <a:pt x="20" y="93"/>
                  </a:lnTo>
                  <a:lnTo>
                    <a:pt x="23" y="100"/>
                  </a:lnTo>
                  <a:lnTo>
                    <a:pt x="27" y="108"/>
                  </a:lnTo>
                  <a:lnTo>
                    <a:pt x="33" y="114"/>
                  </a:lnTo>
                  <a:lnTo>
                    <a:pt x="39" y="120"/>
                  </a:lnTo>
                  <a:lnTo>
                    <a:pt x="46" y="124"/>
                  </a:lnTo>
                  <a:lnTo>
                    <a:pt x="54" y="127"/>
                  </a:lnTo>
                  <a:lnTo>
                    <a:pt x="61" y="127"/>
                  </a:lnTo>
                  <a:lnTo>
                    <a:pt x="61" y="127"/>
                  </a:lnTo>
                  <a:lnTo>
                    <a:pt x="67" y="126"/>
                  </a:lnTo>
                  <a:lnTo>
                    <a:pt x="74" y="123"/>
                  </a:lnTo>
                  <a:lnTo>
                    <a:pt x="80" y="119"/>
                  </a:lnTo>
                  <a:lnTo>
                    <a:pt x="85" y="114"/>
                  </a:lnTo>
                  <a:lnTo>
                    <a:pt x="91" y="107"/>
                  </a:lnTo>
                  <a:lnTo>
                    <a:pt x="94" y="101"/>
                  </a:lnTo>
                  <a:lnTo>
                    <a:pt x="97" y="94"/>
                  </a:lnTo>
                  <a:lnTo>
                    <a:pt x="98" y="87"/>
                  </a:lnTo>
                  <a:lnTo>
                    <a:pt x="98"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5" name="Rectangle 140">
              <a:extLst>
                <a:ext uri="{FF2B5EF4-FFF2-40B4-BE49-F238E27FC236}">
                  <a16:creationId xmlns:a16="http://schemas.microsoft.com/office/drawing/2014/main" id="{AE29DE23-1B66-4395-844D-FAD219BE8F5C}"/>
                </a:ext>
              </a:extLst>
            </p:cNvPr>
            <p:cNvSpPr>
              <a:spLocks noChangeArrowheads="1"/>
            </p:cNvSpPr>
            <p:nvPr/>
          </p:nvSpPr>
          <p:spPr bwMode="auto">
            <a:xfrm>
              <a:off x="15247937" y="2331347"/>
              <a:ext cx="131762"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6" name="Rectangle 141">
              <a:extLst>
                <a:ext uri="{FF2B5EF4-FFF2-40B4-BE49-F238E27FC236}">
                  <a16:creationId xmlns:a16="http://schemas.microsoft.com/office/drawing/2014/main" id="{59AAE047-2A88-417F-AA4B-0A418FBE163C}"/>
                </a:ext>
              </a:extLst>
            </p:cNvPr>
            <p:cNvSpPr>
              <a:spLocks noChangeArrowheads="1"/>
            </p:cNvSpPr>
            <p:nvPr/>
          </p:nvSpPr>
          <p:spPr bwMode="auto">
            <a:xfrm>
              <a:off x="15270162" y="2969522"/>
              <a:ext cx="246062" cy="508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7" name="Rectangle 142">
              <a:extLst>
                <a:ext uri="{FF2B5EF4-FFF2-40B4-BE49-F238E27FC236}">
                  <a16:creationId xmlns:a16="http://schemas.microsoft.com/office/drawing/2014/main" id="{F46A38E8-39F6-42F7-833A-D57611E457A1}"/>
                </a:ext>
              </a:extLst>
            </p:cNvPr>
            <p:cNvSpPr>
              <a:spLocks noChangeArrowheads="1"/>
            </p:cNvSpPr>
            <p:nvPr/>
          </p:nvSpPr>
          <p:spPr bwMode="auto">
            <a:xfrm>
              <a:off x="14820900" y="2971109"/>
              <a:ext cx="239712"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8" name="Rectangle 143">
              <a:extLst>
                <a:ext uri="{FF2B5EF4-FFF2-40B4-BE49-F238E27FC236}">
                  <a16:creationId xmlns:a16="http://schemas.microsoft.com/office/drawing/2014/main" id="{07D438D9-5E16-4FB7-9130-4027534AA63F}"/>
                </a:ext>
              </a:extLst>
            </p:cNvPr>
            <p:cNvSpPr>
              <a:spLocks noChangeArrowheads="1"/>
            </p:cNvSpPr>
            <p:nvPr/>
          </p:nvSpPr>
          <p:spPr bwMode="auto">
            <a:xfrm>
              <a:off x="14946312" y="2336109"/>
              <a:ext cx="141287" cy="396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grpSp>
      <p:grpSp>
        <p:nvGrpSpPr>
          <p:cNvPr id="5" name="Group 4" descr="Piirros, jossa näyetään yleisölle kuvaajaa">
            <a:extLst>
              <a:ext uri="{FF2B5EF4-FFF2-40B4-BE49-F238E27FC236}">
                <a16:creationId xmlns:a16="http://schemas.microsoft.com/office/drawing/2014/main" id="{20B5645A-AE42-4CCC-95D6-630D3D42142E}"/>
              </a:ext>
            </a:extLst>
          </p:cNvPr>
          <p:cNvGrpSpPr>
            <a:grpSpLocks noChangeAspect="1"/>
          </p:cNvGrpSpPr>
          <p:nvPr/>
        </p:nvGrpSpPr>
        <p:grpSpPr>
          <a:xfrm>
            <a:off x="9926368" y="1615000"/>
            <a:ext cx="848506" cy="1095197"/>
            <a:chOff x="6259513" y="285750"/>
            <a:chExt cx="993775" cy="1282700"/>
          </a:xfrm>
        </p:grpSpPr>
        <p:sp>
          <p:nvSpPr>
            <p:cNvPr id="6" name="Line 12">
              <a:extLst>
                <a:ext uri="{FF2B5EF4-FFF2-40B4-BE49-F238E27FC236}">
                  <a16:creationId xmlns:a16="http://schemas.microsoft.com/office/drawing/2014/main" id="{77712EDF-D625-4CD5-B837-90403C704755}"/>
                </a:ext>
              </a:extLst>
            </p:cNvPr>
            <p:cNvSpPr>
              <a:spLocks noChangeShapeType="1"/>
            </p:cNvSpPr>
            <p:nvPr/>
          </p:nvSpPr>
          <p:spPr bwMode="auto">
            <a:xfrm>
              <a:off x="6894513" y="587375"/>
              <a:ext cx="0" cy="98425"/>
            </a:xfrm>
            <a:prstGeom prst="line">
              <a:avLst/>
            </a:prstGeom>
            <a:noFill/>
            <a:ln w="381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 name="Line 13">
              <a:extLst>
                <a:ext uri="{FF2B5EF4-FFF2-40B4-BE49-F238E27FC236}">
                  <a16:creationId xmlns:a16="http://schemas.microsoft.com/office/drawing/2014/main" id="{6B176416-A694-4546-8CCB-38734B80FBB6}"/>
                </a:ext>
              </a:extLst>
            </p:cNvPr>
            <p:cNvSpPr>
              <a:spLocks noChangeShapeType="1"/>
            </p:cNvSpPr>
            <p:nvPr/>
          </p:nvSpPr>
          <p:spPr bwMode="auto">
            <a:xfrm>
              <a:off x="6970713" y="542925"/>
              <a:ext cx="0" cy="139700"/>
            </a:xfrm>
            <a:prstGeom prst="line">
              <a:avLst/>
            </a:prstGeom>
            <a:noFill/>
            <a:ln w="381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Line 14">
              <a:extLst>
                <a:ext uri="{FF2B5EF4-FFF2-40B4-BE49-F238E27FC236}">
                  <a16:creationId xmlns:a16="http://schemas.microsoft.com/office/drawing/2014/main" id="{76D4F9F3-95B9-44DD-BD57-F06D5A21C75B}"/>
                </a:ext>
              </a:extLst>
            </p:cNvPr>
            <p:cNvSpPr>
              <a:spLocks noChangeShapeType="1"/>
            </p:cNvSpPr>
            <p:nvPr/>
          </p:nvSpPr>
          <p:spPr bwMode="auto">
            <a:xfrm>
              <a:off x="7040563" y="485775"/>
              <a:ext cx="0" cy="203200"/>
            </a:xfrm>
            <a:prstGeom prst="line">
              <a:avLst/>
            </a:prstGeom>
            <a:noFill/>
            <a:ln w="381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15">
              <a:extLst>
                <a:ext uri="{FF2B5EF4-FFF2-40B4-BE49-F238E27FC236}">
                  <a16:creationId xmlns:a16="http://schemas.microsoft.com/office/drawing/2014/main" id="{B1EE08D5-F81E-4D3A-98F1-369CCCD3672E}"/>
                </a:ext>
              </a:extLst>
            </p:cNvPr>
            <p:cNvSpPr>
              <a:spLocks/>
            </p:cNvSpPr>
            <p:nvPr/>
          </p:nvSpPr>
          <p:spPr bwMode="auto">
            <a:xfrm>
              <a:off x="6707188" y="311150"/>
              <a:ext cx="441325" cy="447675"/>
            </a:xfrm>
            <a:custGeom>
              <a:avLst/>
              <a:gdLst>
                <a:gd name="T0" fmla="*/ 0 w 278"/>
                <a:gd name="T1" fmla="*/ 76 h 282"/>
                <a:gd name="T2" fmla="*/ 0 w 278"/>
                <a:gd name="T3" fmla="*/ 0 h 282"/>
                <a:gd name="T4" fmla="*/ 278 w 278"/>
                <a:gd name="T5" fmla="*/ 0 h 282"/>
                <a:gd name="T6" fmla="*/ 278 w 278"/>
                <a:gd name="T7" fmla="*/ 282 h 282"/>
                <a:gd name="T8" fmla="*/ 0 w 278"/>
                <a:gd name="T9" fmla="*/ 282 h 282"/>
                <a:gd name="T10" fmla="*/ 0 w 278"/>
                <a:gd name="T11" fmla="*/ 190 h 282"/>
              </a:gdLst>
              <a:ahLst/>
              <a:cxnLst>
                <a:cxn ang="0">
                  <a:pos x="T0" y="T1"/>
                </a:cxn>
                <a:cxn ang="0">
                  <a:pos x="T2" y="T3"/>
                </a:cxn>
                <a:cxn ang="0">
                  <a:pos x="T4" y="T5"/>
                </a:cxn>
                <a:cxn ang="0">
                  <a:pos x="T6" y="T7"/>
                </a:cxn>
                <a:cxn ang="0">
                  <a:pos x="T8" y="T9"/>
                </a:cxn>
                <a:cxn ang="0">
                  <a:pos x="T10" y="T11"/>
                </a:cxn>
              </a:cxnLst>
              <a:rect l="0" t="0" r="r" b="b"/>
              <a:pathLst>
                <a:path w="278" h="282">
                  <a:moveTo>
                    <a:pt x="0" y="76"/>
                  </a:moveTo>
                  <a:lnTo>
                    <a:pt x="0" y="0"/>
                  </a:lnTo>
                  <a:lnTo>
                    <a:pt x="278" y="0"/>
                  </a:lnTo>
                  <a:lnTo>
                    <a:pt x="278" y="282"/>
                  </a:lnTo>
                  <a:lnTo>
                    <a:pt x="0" y="282"/>
                  </a:lnTo>
                  <a:lnTo>
                    <a:pt x="0" y="190"/>
                  </a:lnTo>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Line 16">
              <a:extLst>
                <a:ext uri="{FF2B5EF4-FFF2-40B4-BE49-F238E27FC236}">
                  <a16:creationId xmlns:a16="http://schemas.microsoft.com/office/drawing/2014/main" id="{E70E08A2-FC3C-4660-8CDD-08C18E5EB7D0}"/>
                </a:ext>
              </a:extLst>
            </p:cNvPr>
            <p:cNvSpPr>
              <a:spLocks noChangeShapeType="1"/>
            </p:cNvSpPr>
            <p:nvPr/>
          </p:nvSpPr>
          <p:spPr bwMode="auto">
            <a:xfrm>
              <a:off x="6923088" y="762000"/>
              <a:ext cx="0" cy="311150"/>
            </a:xfrm>
            <a:prstGeom prst="line">
              <a:avLst/>
            </a:prstGeom>
            <a:noFill/>
            <a:ln w="381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17">
              <a:extLst>
                <a:ext uri="{FF2B5EF4-FFF2-40B4-BE49-F238E27FC236}">
                  <a16:creationId xmlns:a16="http://schemas.microsoft.com/office/drawing/2014/main" id="{B90A406B-6877-4532-A109-87E436F36F48}"/>
                </a:ext>
              </a:extLst>
            </p:cNvPr>
            <p:cNvSpPr>
              <a:spLocks/>
            </p:cNvSpPr>
            <p:nvPr/>
          </p:nvSpPr>
          <p:spPr bwMode="auto">
            <a:xfrm>
              <a:off x="6811963" y="939800"/>
              <a:ext cx="222250" cy="130175"/>
            </a:xfrm>
            <a:custGeom>
              <a:avLst/>
              <a:gdLst>
                <a:gd name="T0" fmla="*/ 0 w 140"/>
                <a:gd name="T1" fmla="*/ 82 h 82"/>
                <a:gd name="T2" fmla="*/ 70 w 140"/>
                <a:gd name="T3" fmla="*/ 0 h 82"/>
                <a:gd name="T4" fmla="*/ 140 w 140"/>
                <a:gd name="T5" fmla="*/ 82 h 82"/>
              </a:gdLst>
              <a:ahLst/>
              <a:cxnLst>
                <a:cxn ang="0">
                  <a:pos x="T0" y="T1"/>
                </a:cxn>
                <a:cxn ang="0">
                  <a:pos x="T2" y="T3"/>
                </a:cxn>
                <a:cxn ang="0">
                  <a:pos x="T4" y="T5"/>
                </a:cxn>
              </a:cxnLst>
              <a:rect l="0" t="0" r="r" b="b"/>
              <a:pathLst>
                <a:path w="140" h="82">
                  <a:moveTo>
                    <a:pt x="0" y="82"/>
                  </a:moveTo>
                  <a:lnTo>
                    <a:pt x="70" y="0"/>
                  </a:lnTo>
                  <a:lnTo>
                    <a:pt x="140" y="82"/>
                  </a:lnTo>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Line 18">
              <a:extLst>
                <a:ext uri="{FF2B5EF4-FFF2-40B4-BE49-F238E27FC236}">
                  <a16:creationId xmlns:a16="http://schemas.microsoft.com/office/drawing/2014/main" id="{160F956B-BAB1-4352-9CC1-968B34D69B6B}"/>
                </a:ext>
              </a:extLst>
            </p:cNvPr>
            <p:cNvSpPr>
              <a:spLocks noChangeShapeType="1"/>
            </p:cNvSpPr>
            <p:nvPr/>
          </p:nvSpPr>
          <p:spPr bwMode="auto">
            <a:xfrm>
              <a:off x="6497638" y="841375"/>
              <a:ext cx="0" cy="231775"/>
            </a:xfrm>
            <a:prstGeom prst="line">
              <a:avLst/>
            </a:prstGeom>
            <a:noFill/>
            <a:ln w="381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Freeform 19">
              <a:extLst>
                <a:ext uri="{FF2B5EF4-FFF2-40B4-BE49-F238E27FC236}">
                  <a16:creationId xmlns:a16="http://schemas.microsoft.com/office/drawing/2014/main" id="{52019490-2666-4E4B-9DED-B587C72C429C}"/>
                </a:ext>
              </a:extLst>
            </p:cNvPr>
            <p:cNvSpPr>
              <a:spLocks/>
            </p:cNvSpPr>
            <p:nvPr/>
          </p:nvSpPr>
          <p:spPr bwMode="auto">
            <a:xfrm>
              <a:off x="6427788" y="285750"/>
              <a:ext cx="136525" cy="139700"/>
            </a:xfrm>
            <a:custGeom>
              <a:avLst/>
              <a:gdLst>
                <a:gd name="T0" fmla="*/ 86 w 86"/>
                <a:gd name="T1" fmla="*/ 44 h 88"/>
                <a:gd name="T2" fmla="*/ 86 w 86"/>
                <a:gd name="T3" fmla="*/ 44 h 88"/>
                <a:gd name="T4" fmla="*/ 84 w 86"/>
                <a:gd name="T5" fmla="*/ 52 h 88"/>
                <a:gd name="T6" fmla="*/ 82 w 86"/>
                <a:gd name="T7" fmla="*/ 60 h 88"/>
                <a:gd name="T8" fmla="*/ 78 w 86"/>
                <a:gd name="T9" fmla="*/ 68 h 88"/>
                <a:gd name="T10" fmla="*/ 74 w 86"/>
                <a:gd name="T11" fmla="*/ 74 h 88"/>
                <a:gd name="T12" fmla="*/ 66 w 86"/>
                <a:gd name="T13" fmla="*/ 80 h 88"/>
                <a:gd name="T14" fmla="*/ 60 w 86"/>
                <a:gd name="T15" fmla="*/ 84 h 88"/>
                <a:gd name="T16" fmla="*/ 52 w 86"/>
                <a:gd name="T17" fmla="*/ 86 h 88"/>
                <a:gd name="T18" fmla="*/ 42 w 86"/>
                <a:gd name="T19" fmla="*/ 88 h 88"/>
                <a:gd name="T20" fmla="*/ 42 w 86"/>
                <a:gd name="T21" fmla="*/ 88 h 88"/>
                <a:gd name="T22" fmla="*/ 34 w 86"/>
                <a:gd name="T23" fmla="*/ 86 h 88"/>
                <a:gd name="T24" fmla="*/ 26 w 86"/>
                <a:gd name="T25" fmla="*/ 84 h 88"/>
                <a:gd name="T26" fmla="*/ 18 w 86"/>
                <a:gd name="T27" fmla="*/ 80 h 88"/>
                <a:gd name="T28" fmla="*/ 12 w 86"/>
                <a:gd name="T29" fmla="*/ 74 h 88"/>
                <a:gd name="T30" fmla="*/ 6 w 86"/>
                <a:gd name="T31" fmla="*/ 68 h 88"/>
                <a:gd name="T32" fmla="*/ 2 w 86"/>
                <a:gd name="T33" fmla="*/ 60 h 88"/>
                <a:gd name="T34" fmla="*/ 0 w 86"/>
                <a:gd name="T35" fmla="*/ 52 h 88"/>
                <a:gd name="T36" fmla="*/ 0 w 86"/>
                <a:gd name="T37" fmla="*/ 44 h 88"/>
                <a:gd name="T38" fmla="*/ 0 w 86"/>
                <a:gd name="T39" fmla="*/ 44 h 88"/>
                <a:gd name="T40" fmla="*/ 0 w 86"/>
                <a:gd name="T41" fmla="*/ 36 h 88"/>
                <a:gd name="T42" fmla="*/ 2 w 86"/>
                <a:gd name="T43" fmla="*/ 28 h 88"/>
                <a:gd name="T44" fmla="*/ 6 w 86"/>
                <a:gd name="T45" fmla="*/ 20 h 88"/>
                <a:gd name="T46" fmla="*/ 12 w 86"/>
                <a:gd name="T47" fmla="*/ 14 h 88"/>
                <a:gd name="T48" fmla="*/ 18 w 86"/>
                <a:gd name="T49" fmla="*/ 8 h 88"/>
                <a:gd name="T50" fmla="*/ 26 w 86"/>
                <a:gd name="T51" fmla="*/ 4 h 88"/>
                <a:gd name="T52" fmla="*/ 34 w 86"/>
                <a:gd name="T53" fmla="*/ 2 h 88"/>
                <a:gd name="T54" fmla="*/ 42 w 86"/>
                <a:gd name="T55" fmla="*/ 0 h 88"/>
                <a:gd name="T56" fmla="*/ 42 w 86"/>
                <a:gd name="T57" fmla="*/ 0 h 88"/>
                <a:gd name="T58" fmla="*/ 52 w 86"/>
                <a:gd name="T59" fmla="*/ 2 h 88"/>
                <a:gd name="T60" fmla="*/ 60 w 86"/>
                <a:gd name="T61" fmla="*/ 4 h 88"/>
                <a:gd name="T62" fmla="*/ 66 w 86"/>
                <a:gd name="T63" fmla="*/ 8 h 88"/>
                <a:gd name="T64" fmla="*/ 74 w 86"/>
                <a:gd name="T65" fmla="*/ 14 h 88"/>
                <a:gd name="T66" fmla="*/ 78 w 86"/>
                <a:gd name="T67" fmla="*/ 20 h 88"/>
                <a:gd name="T68" fmla="*/ 82 w 86"/>
                <a:gd name="T69" fmla="*/ 28 h 88"/>
                <a:gd name="T70" fmla="*/ 84 w 86"/>
                <a:gd name="T71" fmla="*/ 36 h 88"/>
                <a:gd name="T72" fmla="*/ 86 w 86"/>
                <a:gd name="T73" fmla="*/ 44 h 88"/>
                <a:gd name="T74" fmla="*/ 86 w 86"/>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86" y="44"/>
                  </a:moveTo>
                  <a:lnTo>
                    <a:pt x="86" y="44"/>
                  </a:lnTo>
                  <a:lnTo>
                    <a:pt x="84" y="52"/>
                  </a:lnTo>
                  <a:lnTo>
                    <a:pt x="82" y="60"/>
                  </a:lnTo>
                  <a:lnTo>
                    <a:pt x="78" y="68"/>
                  </a:lnTo>
                  <a:lnTo>
                    <a:pt x="74" y="74"/>
                  </a:lnTo>
                  <a:lnTo>
                    <a:pt x="66" y="80"/>
                  </a:lnTo>
                  <a:lnTo>
                    <a:pt x="60" y="84"/>
                  </a:lnTo>
                  <a:lnTo>
                    <a:pt x="52" y="86"/>
                  </a:lnTo>
                  <a:lnTo>
                    <a:pt x="42" y="88"/>
                  </a:lnTo>
                  <a:lnTo>
                    <a:pt x="42" y="88"/>
                  </a:lnTo>
                  <a:lnTo>
                    <a:pt x="34" y="86"/>
                  </a:lnTo>
                  <a:lnTo>
                    <a:pt x="26" y="84"/>
                  </a:lnTo>
                  <a:lnTo>
                    <a:pt x="18" y="80"/>
                  </a:lnTo>
                  <a:lnTo>
                    <a:pt x="12" y="74"/>
                  </a:lnTo>
                  <a:lnTo>
                    <a:pt x="6" y="68"/>
                  </a:lnTo>
                  <a:lnTo>
                    <a:pt x="2" y="60"/>
                  </a:lnTo>
                  <a:lnTo>
                    <a:pt x="0" y="52"/>
                  </a:lnTo>
                  <a:lnTo>
                    <a:pt x="0" y="44"/>
                  </a:lnTo>
                  <a:lnTo>
                    <a:pt x="0" y="44"/>
                  </a:lnTo>
                  <a:lnTo>
                    <a:pt x="0" y="36"/>
                  </a:lnTo>
                  <a:lnTo>
                    <a:pt x="2" y="28"/>
                  </a:lnTo>
                  <a:lnTo>
                    <a:pt x="6" y="20"/>
                  </a:lnTo>
                  <a:lnTo>
                    <a:pt x="12" y="14"/>
                  </a:lnTo>
                  <a:lnTo>
                    <a:pt x="18" y="8"/>
                  </a:lnTo>
                  <a:lnTo>
                    <a:pt x="26" y="4"/>
                  </a:lnTo>
                  <a:lnTo>
                    <a:pt x="34" y="2"/>
                  </a:lnTo>
                  <a:lnTo>
                    <a:pt x="42" y="0"/>
                  </a:lnTo>
                  <a:lnTo>
                    <a:pt x="42" y="0"/>
                  </a:lnTo>
                  <a:lnTo>
                    <a:pt x="52" y="2"/>
                  </a:lnTo>
                  <a:lnTo>
                    <a:pt x="60" y="4"/>
                  </a:lnTo>
                  <a:lnTo>
                    <a:pt x="66" y="8"/>
                  </a:lnTo>
                  <a:lnTo>
                    <a:pt x="74" y="14"/>
                  </a:lnTo>
                  <a:lnTo>
                    <a:pt x="78" y="20"/>
                  </a:lnTo>
                  <a:lnTo>
                    <a:pt x="82" y="28"/>
                  </a:lnTo>
                  <a:lnTo>
                    <a:pt x="84" y="36"/>
                  </a:lnTo>
                  <a:lnTo>
                    <a:pt x="86" y="44"/>
                  </a:lnTo>
                  <a:lnTo>
                    <a:pt x="86" y="44"/>
                  </a:lnTo>
                  <a:close/>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20">
              <a:extLst>
                <a:ext uri="{FF2B5EF4-FFF2-40B4-BE49-F238E27FC236}">
                  <a16:creationId xmlns:a16="http://schemas.microsoft.com/office/drawing/2014/main" id="{AADAD740-908E-4295-9EF8-FDAD8167EF0F}"/>
                </a:ext>
              </a:extLst>
            </p:cNvPr>
            <p:cNvSpPr>
              <a:spLocks/>
            </p:cNvSpPr>
            <p:nvPr/>
          </p:nvSpPr>
          <p:spPr bwMode="auto">
            <a:xfrm>
              <a:off x="6357938" y="482600"/>
              <a:ext cx="457200" cy="590550"/>
            </a:xfrm>
            <a:custGeom>
              <a:avLst/>
              <a:gdLst>
                <a:gd name="T0" fmla="*/ 260 w 288"/>
                <a:gd name="T1" fmla="*/ 0 h 372"/>
                <a:gd name="T2" fmla="*/ 134 w 288"/>
                <a:gd name="T3" fmla="*/ 0 h 372"/>
                <a:gd name="T4" fmla="*/ 134 w 288"/>
                <a:gd name="T5" fmla="*/ 0 h 372"/>
                <a:gd name="T6" fmla="*/ 20 w 288"/>
                <a:gd name="T7" fmla="*/ 0 h 372"/>
                <a:gd name="T8" fmla="*/ 20 w 288"/>
                <a:gd name="T9" fmla="*/ 0 h 372"/>
                <a:gd name="T10" fmla="*/ 12 w 288"/>
                <a:gd name="T11" fmla="*/ 2 h 372"/>
                <a:gd name="T12" fmla="*/ 6 w 288"/>
                <a:gd name="T13" fmla="*/ 6 h 372"/>
                <a:gd name="T14" fmla="*/ 2 w 288"/>
                <a:gd name="T15" fmla="*/ 12 h 372"/>
                <a:gd name="T16" fmla="*/ 0 w 288"/>
                <a:gd name="T17" fmla="*/ 18 h 372"/>
                <a:gd name="T18" fmla="*/ 0 w 288"/>
                <a:gd name="T19" fmla="*/ 160 h 372"/>
                <a:gd name="T20" fmla="*/ 0 w 288"/>
                <a:gd name="T21" fmla="*/ 160 h 372"/>
                <a:gd name="T22" fmla="*/ 2 w 288"/>
                <a:gd name="T23" fmla="*/ 166 h 372"/>
                <a:gd name="T24" fmla="*/ 6 w 288"/>
                <a:gd name="T25" fmla="*/ 172 h 372"/>
                <a:gd name="T26" fmla="*/ 12 w 288"/>
                <a:gd name="T27" fmla="*/ 176 h 372"/>
                <a:gd name="T28" fmla="*/ 20 w 288"/>
                <a:gd name="T29" fmla="*/ 178 h 372"/>
                <a:gd name="T30" fmla="*/ 24 w 288"/>
                <a:gd name="T31" fmla="*/ 178 h 372"/>
                <a:gd name="T32" fmla="*/ 24 w 288"/>
                <a:gd name="T33" fmla="*/ 372 h 372"/>
                <a:gd name="T34" fmla="*/ 150 w 288"/>
                <a:gd name="T35" fmla="*/ 372 h 372"/>
                <a:gd name="T36" fmla="*/ 150 w 288"/>
                <a:gd name="T37" fmla="*/ 172 h 372"/>
                <a:gd name="T38" fmla="*/ 148 w 288"/>
                <a:gd name="T39" fmla="*/ 172 h 372"/>
                <a:gd name="T40" fmla="*/ 148 w 288"/>
                <a:gd name="T41" fmla="*/ 172 h 372"/>
                <a:gd name="T42" fmla="*/ 152 w 288"/>
                <a:gd name="T43" fmla="*/ 166 h 372"/>
                <a:gd name="T44" fmla="*/ 152 w 288"/>
                <a:gd name="T45" fmla="*/ 160 h 372"/>
                <a:gd name="T46" fmla="*/ 152 w 288"/>
                <a:gd name="T47" fmla="*/ 54 h 372"/>
                <a:gd name="T48" fmla="*/ 260 w 288"/>
                <a:gd name="T49" fmla="*/ 54 h 372"/>
                <a:gd name="T50" fmla="*/ 260 w 288"/>
                <a:gd name="T51" fmla="*/ 54 h 372"/>
                <a:gd name="T52" fmla="*/ 270 w 288"/>
                <a:gd name="T53" fmla="*/ 52 h 372"/>
                <a:gd name="T54" fmla="*/ 280 w 288"/>
                <a:gd name="T55" fmla="*/ 46 h 372"/>
                <a:gd name="T56" fmla="*/ 286 w 288"/>
                <a:gd name="T57" fmla="*/ 38 h 372"/>
                <a:gd name="T58" fmla="*/ 288 w 288"/>
                <a:gd name="T59" fmla="*/ 28 h 372"/>
                <a:gd name="T60" fmla="*/ 288 w 288"/>
                <a:gd name="T61" fmla="*/ 28 h 372"/>
                <a:gd name="T62" fmla="*/ 286 w 288"/>
                <a:gd name="T63" fmla="*/ 18 h 372"/>
                <a:gd name="T64" fmla="*/ 280 w 288"/>
                <a:gd name="T65" fmla="*/ 8 h 372"/>
                <a:gd name="T66" fmla="*/ 270 w 288"/>
                <a:gd name="T67" fmla="*/ 2 h 372"/>
                <a:gd name="T68" fmla="*/ 260 w 288"/>
                <a:gd name="T69" fmla="*/ 0 h 372"/>
                <a:gd name="T70" fmla="*/ 260 w 288"/>
                <a:gd name="T7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372">
                  <a:moveTo>
                    <a:pt x="260" y="0"/>
                  </a:moveTo>
                  <a:lnTo>
                    <a:pt x="134" y="0"/>
                  </a:lnTo>
                  <a:lnTo>
                    <a:pt x="134" y="0"/>
                  </a:lnTo>
                  <a:lnTo>
                    <a:pt x="20" y="0"/>
                  </a:lnTo>
                  <a:lnTo>
                    <a:pt x="20" y="0"/>
                  </a:lnTo>
                  <a:lnTo>
                    <a:pt x="12" y="2"/>
                  </a:lnTo>
                  <a:lnTo>
                    <a:pt x="6" y="6"/>
                  </a:lnTo>
                  <a:lnTo>
                    <a:pt x="2" y="12"/>
                  </a:lnTo>
                  <a:lnTo>
                    <a:pt x="0" y="18"/>
                  </a:lnTo>
                  <a:lnTo>
                    <a:pt x="0" y="160"/>
                  </a:lnTo>
                  <a:lnTo>
                    <a:pt x="0" y="160"/>
                  </a:lnTo>
                  <a:lnTo>
                    <a:pt x="2" y="166"/>
                  </a:lnTo>
                  <a:lnTo>
                    <a:pt x="6" y="172"/>
                  </a:lnTo>
                  <a:lnTo>
                    <a:pt x="12" y="176"/>
                  </a:lnTo>
                  <a:lnTo>
                    <a:pt x="20" y="178"/>
                  </a:lnTo>
                  <a:lnTo>
                    <a:pt x="24" y="178"/>
                  </a:lnTo>
                  <a:lnTo>
                    <a:pt x="24" y="372"/>
                  </a:lnTo>
                  <a:lnTo>
                    <a:pt x="150" y="372"/>
                  </a:lnTo>
                  <a:lnTo>
                    <a:pt x="150" y="172"/>
                  </a:lnTo>
                  <a:lnTo>
                    <a:pt x="148" y="172"/>
                  </a:lnTo>
                  <a:lnTo>
                    <a:pt x="148" y="172"/>
                  </a:lnTo>
                  <a:lnTo>
                    <a:pt x="152" y="166"/>
                  </a:lnTo>
                  <a:lnTo>
                    <a:pt x="152" y="160"/>
                  </a:lnTo>
                  <a:lnTo>
                    <a:pt x="152" y="54"/>
                  </a:lnTo>
                  <a:lnTo>
                    <a:pt x="260" y="54"/>
                  </a:lnTo>
                  <a:lnTo>
                    <a:pt x="260" y="54"/>
                  </a:lnTo>
                  <a:lnTo>
                    <a:pt x="270" y="52"/>
                  </a:lnTo>
                  <a:lnTo>
                    <a:pt x="280" y="46"/>
                  </a:lnTo>
                  <a:lnTo>
                    <a:pt x="286" y="38"/>
                  </a:lnTo>
                  <a:lnTo>
                    <a:pt x="288" y="28"/>
                  </a:lnTo>
                  <a:lnTo>
                    <a:pt x="288" y="28"/>
                  </a:lnTo>
                  <a:lnTo>
                    <a:pt x="286" y="18"/>
                  </a:lnTo>
                  <a:lnTo>
                    <a:pt x="280" y="8"/>
                  </a:lnTo>
                  <a:lnTo>
                    <a:pt x="270" y="2"/>
                  </a:lnTo>
                  <a:lnTo>
                    <a:pt x="260" y="0"/>
                  </a:lnTo>
                  <a:lnTo>
                    <a:pt x="260" y="0"/>
                  </a:lnTo>
                  <a:close/>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 name="Freeform 21">
              <a:extLst>
                <a:ext uri="{FF2B5EF4-FFF2-40B4-BE49-F238E27FC236}">
                  <a16:creationId xmlns:a16="http://schemas.microsoft.com/office/drawing/2014/main" id="{366552B5-E365-4479-B39A-BDF6D9AAA693}"/>
                </a:ext>
              </a:extLst>
            </p:cNvPr>
            <p:cNvSpPr>
              <a:spLocks/>
            </p:cNvSpPr>
            <p:nvPr/>
          </p:nvSpPr>
          <p:spPr bwMode="auto">
            <a:xfrm>
              <a:off x="6856413" y="400050"/>
              <a:ext cx="184150" cy="123825"/>
            </a:xfrm>
            <a:custGeom>
              <a:avLst/>
              <a:gdLst>
                <a:gd name="T0" fmla="*/ 0 w 116"/>
                <a:gd name="T1" fmla="*/ 78 h 78"/>
                <a:gd name="T2" fmla="*/ 0 w 116"/>
                <a:gd name="T3" fmla="*/ 78 h 78"/>
                <a:gd name="T4" fmla="*/ 28 w 116"/>
                <a:gd name="T5" fmla="*/ 68 h 78"/>
                <a:gd name="T6" fmla="*/ 52 w 116"/>
                <a:gd name="T7" fmla="*/ 56 h 78"/>
                <a:gd name="T8" fmla="*/ 74 w 116"/>
                <a:gd name="T9" fmla="*/ 42 h 78"/>
                <a:gd name="T10" fmla="*/ 90 w 116"/>
                <a:gd name="T11" fmla="*/ 30 h 78"/>
                <a:gd name="T12" fmla="*/ 102 w 116"/>
                <a:gd name="T13" fmla="*/ 18 h 78"/>
                <a:gd name="T14" fmla="*/ 110 w 116"/>
                <a:gd name="T15" fmla="*/ 8 h 78"/>
                <a:gd name="T16" fmla="*/ 116 w 116"/>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78">
                  <a:moveTo>
                    <a:pt x="0" y="78"/>
                  </a:moveTo>
                  <a:lnTo>
                    <a:pt x="0" y="78"/>
                  </a:lnTo>
                  <a:lnTo>
                    <a:pt x="28" y="68"/>
                  </a:lnTo>
                  <a:lnTo>
                    <a:pt x="52" y="56"/>
                  </a:lnTo>
                  <a:lnTo>
                    <a:pt x="74" y="42"/>
                  </a:lnTo>
                  <a:lnTo>
                    <a:pt x="90" y="30"/>
                  </a:lnTo>
                  <a:lnTo>
                    <a:pt x="102" y="18"/>
                  </a:lnTo>
                  <a:lnTo>
                    <a:pt x="110" y="8"/>
                  </a:lnTo>
                  <a:lnTo>
                    <a:pt x="116" y="0"/>
                  </a:lnTo>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31">
              <a:extLst>
                <a:ext uri="{FF2B5EF4-FFF2-40B4-BE49-F238E27FC236}">
                  <a16:creationId xmlns:a16="http://schemas.microsoft.com/office/drawing/2014/main" id="{1C092909-BCB2-483D-B55E-274C6265F0C6}"/>
                </a:ext>
              </a:extLst>
            </p:cNvPr>
            <p:cNvSpPr>
              <a:spLocks/>
            </p:cNvSpPr>
            <p:nvPr/>
          </p:nvSpPr>
          <p:spPr bwMode="auto">
            <a:xfrm>
              <a:off x="6259513" y="1431925"/>
              <a:ext cx="336550" cy="136525"/>
            </a:xfrm>
            <a:custGeom>
              <a:avLst/>
              <a:gdLst>
                <a:gd name="T0" fmla="*/ 212 w 212"/>
                <a:gd name="T1" fmla="*/ 86 h 86"/>
                <a:gd name="T2" fmla="*/ 0 w 212"/>
                <a:gd name="T3" fmla="*/ 86 h 86"/>
                <a:gd name="T4" fmla="*/ 10 w 212"/>
                <a:gd name="T5" fmla="*/ 30 h 86"/>
                <a:gd name="T6" fmla="*/ 64 w 212"/>
                <a:gd name="T7" fmla="*/ 0 h 86"/>
                <a:gd name="T8" fmla="*/ 148 w 212"/>
                <a:gd name="T9" fmla="*/ 0 h 86"/>
                <a:gd name="T10" fmla="*/ 202 w 212"/>
                <a:gd name="T11" fmla="*/ 30 h 86"/>
                <a:gd name="T12" fmla="*/ 212 w 21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12" h="86">
                  <a:moveTo>
                    <a:pt x="212" y="86"/>
                  </a:moveTo>
                  <a:lnTo>
                    <a:pt x="0" y="86"/>
                  </a:lnTo>
                  <a:lnTo>
                    <a:pt x="10" y="30"/>
                  </a:lnTo>
                  <a:lnTo>
                    <a:pt x="64" y="0"/>
                  </a:lnTo>
                  <a:lnTo>
                    <a:pt x="148" y="0"/>
                  </a:lnTo>
                  <a:lnTo>
                    <a:pt x="202" y="30"/>
                  </a:lnTo>
                  <a:lnTo>
                    <a:pt x="212" y="86"/>
                  </a:lnTo>
                  <a:close/>
                </a:path>
              </a:pathLst>
            </a:custGeom>
            <a:solidFill>
              <a:srgbClr val="FFFFFF"/>
            </a:solid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32">
              <a:extLst>
                <a:ext uri="{FF2B5EF4-FFF2-40B4-BE49-F238E27FC236}">
                  <a16:creationId xmlns:a16="http://schemas.microsoft.com/office/drawing/2014/main" id="{B48CA5D2-C62F-4C8A-AD78-3CB616FE773F}"/>
                </a:ext>
              </a:extLst>
            </p:cNvPr>
            <p:cNvSpPr>
              <a:spLocks/>
            </p:cNvSpPr>
            <p:nvPr/>
          </p:nvSpPr>
          <p:spPr bwMode="auto">
            <a:xfrm>
              <a:off x="6348413" y="1212850"/>
              <a:ext cx="161925" cy="161925"/>
            </a:xfrm>
            <a:custGeom>
              <a:avLst/>
              <a:gdLst>
                <a:gd name="T0" fmla="*/ 102 w 102"/>
                <a:gd name="T1" fmla="*/ 50 h 102"/>
                <a:gd name="T2" fmla="*/ 102 w 102"/>
                <a:gd name="T3" fmla="*/ 50 h 102"/>
                <a:gd name="T4" fmla="*/ 100 w 102"/>
                <a:gd name="T5" fmla="*/ 62 h 102"/>
                <a:gd name="T6" fmla="*/ 98 w 102"/>
                <a:gd name="T7" fmla="*/ 70 h 102"/>
                <a:gd name="T8" fmla="*/ 92 w 102"/>
                <a:gd name="T9" fmla="*/ 80 h 102"/>
                <a:gd name="T10" fmla="*/ 86 w 102"/>
                <a:gd name="T11" fmla="*/ 88 h 102"/>
                <a:gd name="T12" fmla="*/ 80 w 102"/>
                <a:gd name="T13" fmla="*/ 94 h 102"/>
                <a:gd name="T14" fmla="*/ 70 w 102"/>
                <a:gd name="T15" fmla="*/ 98 h 102"/>
                <a:gd name="T16" fmla="*/ 60 w 102"/>
                <a:gd name="T17" fmla="*/ 100 h 102"/>
                <a:gd name="T18" fmla="*/ 50 w 102"/>
                <a:gd name="T19" fmla="*/ 102 h 102"/>
                <a:gd name="T20" fmla="*/ 50 w 102"/>
                <a:gd name="T21" fmla="*/ 102 h 102"/>
                <a:gd name="T22" fmla="*/ 40 w 102"/>
                <a:gd name="T23" fmla="*/ 100 h 102"/>
                <a:gd name="T24" fmla="*/ 30 w 102"/>
                <a:gd name="T25" fmla="*/ 98 h 102"/>
                <a:gd name="T26" fmla="*/ 22 w 102"/>
                <a:gd name="T27" fmla="*/ 94 h 102"/>
                <a:gd name="T28" fmla="*/ 14 w 102"/>
                <a:gd name="T29" fmla="*/ 88 h 102"/>
                <a:gd name="T30" fmla="*/ 8 w 102"/>
                <a:gd name="T31" fmla="*/ 80 h 102"/>
                <a:gd name="T32" fmla="*/ 4 w 102"/>
                <a:gd name="T33" fmla="*/ 70 h 102"/>
                <a:gd name="T34" fmla="*/ 0 w 102"/>
                <a:gd name="T35" fmla="*/ 62 h 102"/>
                <a:gd name="T36" fmla="*/ 0 w 102"/>
                <a:gd name="T37" fmla="*/ 50 h 102"/>
                <a:gd name="T38" fmla="*/ 0 w 102"/>
                <a:gd name="T39" fmla="*/ 50 h 102"/>
                <a:gd name="T40" fmla="*/ 0 w 102"/>
                <a:gd name="T41" fmla="*/ 40 h 102"/>
                <a:gd name="T42" fmla="*/ 4 w 102"/>
                <a:gd name="T43" fmla="*/ 32 h 102"/>
                <a:gd name="T44" fmla="*/ 8 w 102"/>
                <a:gd name="T45" fmla="*/ 22 h 102"/>
                <a:gd name="T46" fmla="*/ 14 w 102"/>
                <a:gd name="T47" fmla="*/ 14 h 102"/>
                <a:gd name="T48" fmla="*/ 22 w 102"/>
                <a:gd name="T49" fmla="*/ 8 h 102"/>
                <a:gd name="T50" fmla="*/ 30 w 102"/>
                <a:gd name="T51" fmla="*/ 4 h 102"/>
                <a:gd name="T52" fmla="*/ 40 w 102"/>
                <a:gd name="T53" fmla="*/ 0 h 102"/>
                <a:gd name="T54" fmla="*/ 50 w 102"/>
                <a:gd name="T55" fmla="*/ 0 h 102"/>
                <a:gd name="T56" fmla="*/ 50 w 102"/>
                <a:gd name="T57" fmla="*/ 0 h 102"/>
                <a:gd name="T58" fmla="*/ 60 w 102"/>
                <a:gd name="T59" fmla="*/ 0 h 102"/>
                <a:gd name="T60" fmla="*/ 70 w 102"/>
                <a:gd name="T61" fmla="*/ 4 h 102"/>
                <a:gd name="T62" fmla="*/ 80 w 102"/>
                <a:gd name="T63" fmla="*/ 8 h 102"/>
                <a:gd name="T64" fmla="*/ 86 w 102"/>
                <a:gd name="T65" fmla="*/ 14 h 102"/>
                <a:gd name="T66" fmla="*/ 92 w 102"/>
                <a:gd name="T67" fmla="*/ 22 h 102"/>
                <a:gd name="T68" fmla="*/ 98 w 102"/>
                <a:gd name="T69" fmla="*/ 32 h 102"/>
                <a:gd name="T70" fmla="*/ 100 w 102"/>
                <a:gd name="T71" fmla="*/ 40 h 102"/>
                <a:gd name="T72" fmla="*/ 102 w 102"/>
                <a:gd name="T73" fmla="*/ 50 h 102"/>
                <a:gd name="T74" fmla="*/ 102 w 102"/>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102" y="50"/>
                  </a:moveTo>
                  <a:lnTo>
                    <a:pt x="102" y="50"/>
                  </a:lnTo>
                  <a:lnTo>
                    <a:pt x="100" y="62"/>
                  </a:lnTo>
                  <a:lnTo>
                    <a:pt x="98" y="70"/>
                  </a:lnTo>
                  <a:lnTo>
                    <a:pt x="92" y="80"/>
                  </a:lnTo>
                  <a:lnTo>
                    <a:pt x="86" y="88"/>
                  </a:lnTo>
                  <a:lnTo>
                    <a:pt x="80" y="94"/>
                  </a:lnTo>
                  <a:lnTo>
                    <a:pt x="70" y="98"/>
                  </a:lnTo>
                  <a:lnTo>
                    <a:pt x="60" y="100"/>
                  </a:lnTo>
                  <a:lnTo>
                    <a:pt x="50" y="102"/>
                  </a:lnTo>
                  <a:lnTo>
                    <a:pt x="50" y="102"/>
                  </a:lnTo>
                  <a:lnTo>
                    <a:pt x="40" y="100"/>
                  </a:lnTo>
                  <a:lnTo>
                    <a:pt x="30" y="98"/>
                  </a:lnTo>
                  <a:lnTo>
                    <a:pt x="22" y="94"/>
                  </a:lnTo>
                  <a:lnTo>
                    <a:pt x="14" y="88"/>
                  </a:lnTo>
                  <a:lnTo>
                    <a:pt x="8" y="80"/>
                  </a:lnTo>
                  <a:lnTo>
                    <a:pt x="4" y="70"/>
                  </a:lnTo>
                  <a:lnTo>
                    <a:pt x="0" y="62"/>
                  </a:lnTo>
                  <a:lnTo>
                    <a:pt x="0" y="50"/>
                  </a:lnTo>
                  <a:lnTo>
                    <a:pt x="0" y="50"/>
                  </a:lnTo>
                  <a:lnTo>
                    <a:pt x="0" y="40"/>
                  </a:lnTo>
                  <a:lnTo>
                    <a:pt x="4" y="32"/>
                  </a:lnTo>
                  <a:lnTo>
                    <a:pt x="8" y="22"/>
                  </a:lnTo>
                  <a:lnTo>
                    <a:pt x="14" y="14"/>
                  </a:lnTo>
                  <a:lnTo>
                    <a:pt x="22" y="8"/>
                  </a:lnTo>
                  <a:lnTo>
                    <a:pt x="30" y="4"/>
                  </a:lnTo>
                  <a:lnTo>
                    <a:pt x="40" y="0"/>
                  </a:lnTo>
                  <a:lnTo>
                    <a:pt x="50" y="0"/>
                  </a:lnTo>
                  <a:lnTo>
                    <a:pt x="50" y="0"/>
                  </a:lnTo>
                  <a:lnTo>
                    <a:pt x="60" y="0"/>
                  </a:lnTo>
                  <a:lnTo>
                    <a:pt x="70" y="4"/>
                  </a:lnTo>
                  <a:lnTo>
                    <a:pt x="80" y="8"/>
                  </a:lnTo>
                  <a:lnTo>
                    <a:pt x="86" y="14"/>
                  </a:lnTo>
                  <a:lnTo>
                    <a:pt x="92" y="22"/>
                  </a:lnTo>
                  <a:lnTo>
                    <a:pt x="98" y="32"/>
                  </a:lnTo>
                  <a:lnTo>
                    <a:pt x="100" y="40"/>
                  </a:lnTo>
                  <a:lnTo>
                    <a:pt x="102" y="50"/>
                  </a:lnTo>
                  <a:lnTo>
                    <a:pt x="102" y="50"/>
                  </a:lnTo>
                  <a:close/>
                </a:path>
              </a:pathLst>
            </a:custGeom>
            <a:solidFill>
              <a:srgbClr val="FFFFFF"/>
            </a:solid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33">
              <a:extLst>
                <a:ext uri="{FF2B5EF4-FFF2-40B4-BE49-F238E27FC236}">
                  <a16:creationId xmlns:a16="http://schemas.microsoft.com/office/drawing/2014/main" id="{92DAF810-B1F6-43BD-BF9D-7CBE1936D0AA}"/>
                </a:ext>
              </a:extLst>
            </p:cNvPr>
            <p:cNvSpPr>
              <a:spLocks/>
            </p:cNvSpPr>
            <p:nvPr/>
          </p:nvSpPr>
          <p:spPr bwMode="auto">
            <a:xfrm>
              <a:off x="6589713" y="1431925"/>
              <a:ext cx="336550" cy="136525"/>
            </a:xfrm>
            <a:custGeom>
              <a:avLst/>
              <a:gdLst>
                <a:gd name="T0" fmla="*/ 212 w 212"/>
                <a:gd name="T1" fmla="*/ 86 h 86"/>
                <a:gd name="T2" fmla="*/ 0 w 212"/>
                <a:gd name="T3" fmla="*/ 86 h 86"/>
                <a:gd name="T4" fmla="*/ 10 w 212"/>
                <a:gd name="T5" fmla="*/ 30 h 86"/>
                <a:gd name="T6" fmla="*/ 64 w 212"/>
                <a:gd name="T7" fmla="*/ 0 h 86"/>
                <a:gd name="T8" fmla="*/ 146 w 212"/>
                <a:gd name="T9" fmla="*/ 0 h 86"/>
                <a:gd name="T10" fmla="*/ 202 w 212"/>
                <a:gd name="T11" fmla="*/ 30 h 86"/>
                <a:gd name="T12" fmla="*/ 212 w 21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12" h="86">
                  <a:moveTo>
                    <a:pt x="212" y="86"/>
                  </a:moveTo>
                  <a:lnTo>
                    <a:pt x="0" y="86"/>
                  </a:lnTo>
                  <a:lnTo>
                    <a:pt x="10" y="30"/>
                  </a:lnTo>
                  <a:lnTo>
                    <a:pt x="64" y="0"/>
                  </a:lnTo>
                  <a:lnTo>
                    <a:pt x="146" y="0"/>
                  </a:lnTo>
                  <a:lnTo>
                    <a:pt x="202" y="30"/>
                  </a:lnTo>
                  <a:lnTo>
                    <a:pt x="212" y="86"/>
                  </a:lnTo>
                  <a:close/>
                </a:path>
              </a:pathLst>
            </a:custGeom>
            <a:solidFill>
              <a:srgbClr val="FFFFFF"/>
            </a:solid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34">
              <a:extLst>
                <a:ext uri="{FF2B5EF4-FFF2-40B4-BE49-F238E27FC236}">
                  <a16:creationId xmlns:a16="http://schemas.microsoft.com/office/drawing/2014/main" id="{668DA936-5E1E-44FB-A52F-4195E071E196}"/>
                </a:ext>
              </a:extLst>
            </p:cNvPr>
            <p:cNvSpPr>
              <a:spLocks/>
            </p:cNvSpPr>
            <p:nvPr/>
          </p:nvSpPr>
          <p:spPr bwMode="auto">
            <a:xfrm>
              <a:off x="6675438" y="1212850"/>
              <a:ext cx="161925" cy="161925"/>
            </a:xfrm>
            <a:custGeom>
              <a:avLst/>
              <a:gdLst>
                <a:gd name="T0" fmla="*/ 102 w 102"/>
                <a:gd name="T1" fmla="*/ 50 h 102"/>
                <a:gd name="T2" fmla="*/ 102 w 102"/>
                <a:gd name="T3" fmla="*/ 50 h 102"/>
                <a:gd name="T4" fmla="*/ 102 w 102"/>
                <a:gd name="T5" fmla="*/ 62 h 102"/>
                <a:gd name="T6" fmla="*/ 98 w 102"/>
                <a:gd name="T7" fmla="*/ 70 h 102"/>
                <a:gd name="T8" fmla="*/ 94 w 102"/>
                <a:gd name="T9" fmla="*/ 80 h 102"/>
                <a:gd name="T10" fmla="*/ 88 w 102"/>
                <a:gd name="T11" fmla="*/ 88 h 102"/>
                <a:gd name="T12" fmla="*/ 80 w 102"/>
                <a:gd name="T13" fmla="*/ 94 h 102"/>
                <a:gd name="T14" fmla="*/ 72 w 102"/>
                <a:gd name="T15" fmla="*/ 98 h 102"/>
                <a:gd name="T16" fmla="*/ 62 w 102"/>
                <a:gd name="T17" fmla="*/ 100 h 102"/>
                <a:gd name="T18" fmla="*/ 52 w 102"/>
                <a:gd name="T19" fmla="*/ 102 h 102"/>
                <a:gd name="T20" fmla="*/ 52 w 102"/>
                <a:gd name="T21" fmla="*/ 102 h 102"/>
                <a:gd name="T22" fmla="*/ 42 w 102"/>
                <a:gd name="T23" fmla="*/ 100 h 102"/>
                <a:gd name="T24" fmla="*/ 32 w 102"/>
                <a:gd name="T25" fmla="*/ 98 h 102"/>
                <a:gd name="T26" fmla="*/ 22 w 102"/>
                <a:gd name="T27" fmla="*/ 94 h 102"/>
                <a:gd name="T28" fmla="*/ 16 w 102"/>
                <a:gd name="T29" fmla="*/ 88 h 102"/>
                <a:gd name="T30" fmla="*/ 10 w 102"/>
                <a:gd name="T31" fmla="*/ 80 h 102"/>
                <a:gd name="T32" fmla="*/ 4 w 102"/>
                <a:gd name="T33" fmla="*/ 70 h 102"/>
                <a:gd name="T34" fmla="*/ 2 w 102"/>
                <a:gd name="T35" fmla="*/ 62 h 102"/>
                <a:gd name="T36" fmla="*/ 0 w 102"/>
                <a:gd name="T37" fmla="*/ 50 h 102"/>
                <a:gd name="T38" fmla="*/ 0 w 102"/>
                <a:gd name="T39" fmla="*/ 50 h 102"/>
                <a:gd name="T40" fmla="*/ 2 w 102"/>
                <a:gd name="T41" fmla="*/ 40 h 102"/>
                <a:gd name="T42" fmla="*/ 4 w 102"/>
                <a:gd name="T43" fmla="*/ 32 h 102"/>
                <a:gd name="T44" fmla="*/ 10 w 102"/>
                <a:gd name="T45" fmla="*/ 22 h 102"/>
                <a:gd name="T46" fmla="*/ 16 w 102"/>
                <a:gd name="T47" fmla="*/ 14 h 102"/>
                <a:gd name="T48" fmla="*/ 22 w 102"/>
                <a:gd name="T49" fmla="*/ 8 h 102"/>
                <a:gd name="T50" fmla="*/ 32 w 102"/>
                <a:gd name="T51" fmla="*/ 4 h 102"/>
                <a:gd name="T52" fmla="*/ 42 w 102"/>
                <a:gd name="T53" fmla="*/ 0 h 102"/>
                <a:gd name="T54" fmla="*/ 52 w 102"/>
                <a:gd name="T55" fmla="*/ 0 h 102"/>
                <a:gd name="T56" fmla="*/ 52 w 102"/>
                <a:gd name="T57" fmla="*/ 0 h 102"/>
                <a:gd name="T58" fmla="*/ 62 w 102"/>
                <a:gd name="T59" fmla="*/ 0 h 102"/>
                <a:gd name="T60" fmla="*/ 72 w 102"/>
                <a:gd name="T61" fmla="*/ 4 h 102"/>
                <a:gd name="T62" fmla="*/ 80 w 102"/>
                <a:gd name="T63" fmla="*/ 8 h 102"/>
                <a:gd name="T64" fmla="*/ 88 w 102"/>
                <a:gd name="T65" fmla="*/ 14 h 102"/>
                <a:gd name="T66" fmla="*/ 94 w 102"/>
                <a:gd name="T67" fmla="*/ 22 h 102"/>
                <a:gd name="T68" fmla="*/ 98 w 102"/>
                <a:gd name="T69" fmla="*/ 32 h 102"/>
                <a:gd name="T70" fmla="*/ 102 w 102"/>
                <a:gd name="T71" fmla="*/ 40 h 102"/>
                <a:gd name="T72" fmla="*/ 102 w 102"/>
                <a:gd name="T73" fmla="*/ 50 h 102"/>
                <a:gd name="T74" fmla="*/ 102 w 102"/>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102" y="50"/>
                  </a:moveTo>
                  <a:lnTo>
                    <a:pt x="102" y="50"/>
                  </a:lnTo>
                  <a:lnTo>
                    <a:pt x="102" y="62"/>
                  </a:lnTo>
                  <a:lnTo>
                    <a:pt x="98" y="70"/>
                  </a:lnTo>
                  <a:lnTo>
                    <a:pt x="94" y="80"/>
                  </a:lnTo>
                  <a:lnTo>
                    <a:pt x="88" y="88"/>
                  </a:lnTo>
                  <a:lnTo>
                    <a:pt x="80" y="94"/>
                  </a:lnTo>
                  <a:lnTo>
                    <a:pt x="72" y="98"/>
                  </a:lnTo>
                  <a:lnTo>
                    <a:pt x="62" y="100"/>
                  </a:lnTo>
                  <a:lnTo>
                    <a:pt x="52" y="102"/>
                  </a:lnTo>
                  <a:lnTo>
                    <a:pt x="52" y="102"/>
                  </a:lnTo>
                  <a:lnTo>
                    <a:pt x="42" y="100"/>
                  </a:lnTo>
                  <a:lnTo>
                    <a:pt x="32" y="98"/>
                  </a:lnTo>
                  <a:lnTo>
                    <a:pt x="22" y="94"/>
                  </a:lnTo>
                  <a:lnTo>
                    <a:pt x="16" y="88"/>
                  </a:lnTo>
                  <a:lnTo>
                    <a:pt x="10" y="80"/>
                  </a:lnTo>
                  <a:lnTo>
                    <a:pt x="4" y="70"/>
                  </a:lnTo>
                  <a:lnTo>
                    <a:pt x="2" y="62"/>
                  </a:lnTo>
                  <a:lnTo>
                    <a:pt x="0" y="50"/>
                  </a:lnTo>
                  <a:lnTo>
                    <a:pt x="0" y="50"/>
                  </a:lnTo>
                  <a:lnTo>
                    <a:pt x="2" y="40"/>
                  </a:lnTo>
                  <a:lnTo>
                    <a:pt x="4" y="32"/>
                  </a:lnTo>
                  <a:lnTo>
                    <a:pt x="10" y="22"/>
                  </a:lnTo>
                  <a:lnTo>
                    <a:pt x="16" y="14"/>
                  </a:lnTo>
                  <a:lnTo>
                    <a:pt x="22" y="8"/>
                  </a:lnTo>
                  <a:lnTo>
                    <a:pt x="32" y="4"/>
                  </a:lnTo>
                  <a:lnTo>
                    <a:pt x="42" y="0"/>
                  </a:lnTo>
                  <a:lnTo>
                    <a:pt x="52" y="0"/>
                  </a:lnTo>
                  <a:lnTo>
                    <a:pt x="52" y="0"/>
                  </a:lnTo>
                  <a:lnTo>
                    <a:pt x="62" y="0"/>
                  </a:lnTo>
                  <a:lnTo>
                    <a:pt x="72" y="4"/>
                  </a:lnTo>
                  <a:lnTo>
                    <a:pt x="80" y="8"/>
                  </a:lnTo>
                  <a:lnTo>
                    <a:pt x="88" y="14"/>
                  </a:lnTo>
                  <a:lnTo>
                    <a:pt x="94" y="22"/>
                  </a:lnTo>
                  <a:lnTo>
                    <a:pt x="98" y="32"/>
                  </a:lnTo>
                  <a:lnTo>
                    <a:pt x="102" y="40"/>
                  </a:lnTo>
                  <a:lnTo>
                    <a:pt x="102" y="50"/>
                  </a:lnTo>
                  <a:lnTo>
                    <a:pt x="102" y="50"/>
                  </a:lnTo>
                  <a:close/>
                </a:path>
              </a:pathLst>
            </a:custGeom>
            <a:solidFill>
              <a:srgbClr val="FFFFFF"/>
            </a:solid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35">
              <a:extLst>
                <a:ext uri="{FF2B5EF4-FFF2-40B4-BE49-F238E27FC236}">
                  <a16:creationId xmlns:a16="http://schemas.microsoft.com/office/drawing/2014/main" id="{AB73218A-5F67-4603-87C9-6ADE21BFD63B}"/>
                </a:ext>
              </a:extLst>
            </p:cNvPr>
            <p:cNvSpPr>
              <a:spLocks/>
            </p:cNvSpPr>
            <p:nvPr/>
          </p:nvSpPr>
          <p:spPr bwMode="auto">
            <a:xfrm>
              <a:off x="6916738" y="1431925"/>
              <a:ext cx="336550" cy="136525"/>
            </a:xfrm>
            <a:custGeom>
              <a:avLst/>
              <a:gdLst>
                <a:gd name="T0" fmla="*/ 212 w 212"/>
                <a:gd name="T1" fmla="*/ 86 h 86"/>
                <a:gd name="T2" fmla="*/ 0 w 212"/>
                <a:gd name="T3" fmla="*/ 86 h 86"/>
                <a:gd name="T4" fmla="*/ 10 w 212"/>
                <a:gd name="T5" fmla="*/ 30 h 86"/>
                <a:gd name="T6" fmla="*/ 64 w 212"/>
                <a:gd name="T7" fmla="*/ 0 h 86"/>
                <a:gd name="T8" fmla="*/ 148 w 212"/>
                <a:gd name="T9" fmla="*/ 0 h 86"/>
                <a:gd name="T10" fmla="*/ 202 w 212"/>
                <a:gd name="T11" fmla="*/ 30 h 86"/>
                <a:gd name="T12" fmla="*/ 212 w 21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12" h="86">
                  <a:moveTo>
                    <a:pt x="212" y="86"/>
                  </a:moveTo>
                  <a:lnTo>
                    <a:pt x="0" y="86"/>
                  </a:lnTo>
                  <a:lnTo>
                    <a:pt x="10" y="30"/>
                  </a:lnTo>
                  <a:lnTo>
                    <a:pt x="64" y="0"/>
                  </a:lnTo>
                  <a:lnTo>
                    <a:pt x="148" y="0"/>
                  </a:lnTo>
                  <a:lnTo>
                    <a:pt x="202" y="30"/>
                  </a:lnTo>
                  <a:lnTo>
                    <a:pt x="212" y="86"/>
                  </a:lnTo>
                  <a:close/>
                </a:path>
              </a:pathLst>
            </a:custGeom>
            <a:solidFill>
              <a:srgbClr val="FFFFFF"/>
            </a:solid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36">
              <a:extLst>
                <a:ext uri="{FF2B5EF4-FFF2-40B4-BE49-F238E27FC236}">
                  <a16:creationId xmlns:a16="http://schemas.microsoft.com/office/drawing/2014/main" id="{FCA495A7-2464-41C8-8356-B1FAAEC5283E}"/>
                </a:ext>
              </a:extLst>
            </p:cNvPr>
            <p:cNvSpPr>
              <a:spLocks/>
            </p:cNvSpPr>
            <p:nvPr/>
          </p:nvSpPr>
          <p:spPr bwMode="auto">
            <a:xfrm>
              <a:off x="7005638" y="1212850"/>
              <a:ext cx="161925" cy="161925"/>
            </a:xfrm>
            <a:custGeom>
              <a:avLst/>
              <a:gdLst>
                <a:gd name="T0" fmla="*/ 102 w 102"/>
                <a:gd name="T1" fmla="*/ 50 h 102"/>
                <a:gd name="T2" fmla="*/ 102 w 102"/>
                <a:gd name="T3" fmla="*/ 50 h 102"/>
                <a:gd name="T4" fmla="*/ 100 w 102"/>
                <a:gd name="T5" fmla="*/ 62 h 102"/>
                <a:gd name="T6" fmla="*/ 98 w 102"/>
                <a:gd name="T7" fmla="*/ 70 h 102"/>
                <a:gd name="T8" fmla="*/ 92 w 102"/>
                <a:gd name="T9" fmla="*/ 80 h 102"/>
                <a:gd name="T10" fmla="*/ 86 w 102"/>
                <a:gd name="T11" fmla="*/ 88 h 102"/>
                <a:gd name="T12" fmla="*/ 78 w 102"/>
                <a:gd name="T13" fmla="*/ 94 h 102"/>
                <a:gd name="T14" fmla="*/ 70 w 102"/>
                <a:gd name="T15" fmla="*/ 98 h 102"/>
                <a:gd name="T16" fmla="*/ 60 w 102"/>
                <a:gd name="T17" fmla="*/ 100 h 102"/>
                <a:gd name="T18" fmla="*/ 50 w 102"/>
                <a:gd name="T19" fmla="*/ 102 h 102"/>
                <a:gd name="T20" fmla="*/ 50 w 102"/>
                <a:gd name="T21" fmla="*/ 102 h 102"/>
                <a:gd name="T22" fmla="*/ 40 w 102"/>
                <a:gd name="T23" fmla="*/ 100 h 102"/>
                <a:gd name="T24" fmla="*/ 30 w 102"/>
                <a:gd name="T25" fmla="*/ 98 h 102"/>
                <a:gd name="T26" fmla="*/ 22 w 102"/>
                <a:gd name="T27" fmla="*/ 94 h 102"/>
                <a:gd name="T28" fmla="*/ 14 w 102"/>
                <a:gd name="T29" fmla="*/ 88 h 102"/>
                <a:gd name="T30" fmla="*/ 8 w 102"/>
                <a:gd name="T31" fmla="*/ 80 h 102"/>
                <a:gd name="T32" fmla="*/ 4 w 102"/>
                <a:gd name="T33" fmla="*/ 70 h 102"/>
                <a:gd name="T34" fmla="*/ 0 w 102"/>
                <a:gd name="T35" fmla="*/ 62 h 102"/>
                <a:gd name="T36" fmla="*/ 0 w 102"/>
                <a:gd name="T37" fmla="*/ 50 h 102"/>
                <a:gd name="T38" fmla="*/ 0 w 102"/>
                <a:gd name="T39" fmla="*/ 50 h 102"/>
                <a:gd name="T40" fmla="*/ 0 w 102"/>
                <a:gd name="T41" fmla="*/ 40 h 102"/>
                <a:gd name="T42" fmla="*/ 4 w 102"/>
                <a:gd name="T43" fmla="*/ 32 h 102"/>
                <a:gd name="T44" fmla="*/ 8 w 102"/>
                <a:gd name="T45" fmla="*/ 22 h 102"/>
                <a:gd name="T46" fmla="*/ 14 w 102"/>
                <a:gd name="T47" fmla="*/ 14 h 102"/>
                <a:gd name="T48" fmla="*/ 22 w 102"/>
                <a:gd name="T49" fmla="*/ 8 h 102"/>
                <a:gd name="T50" fmla="*/ 30 w 102"/>
                <a:gd name="T51" fmla="*/ 4 h 102"/>
                <a:gd name="T52" fmla="*/ 40 w 102"/>
                <a:gd name="T53" fmla="*/ 0 h 102"/>
                <a:gd name="T54" fmla="*/ 50 w 102"/>
                <a:gd name="T55" fmla="*/ 0 h 102"/>
                <a:gd name="T56" fmla="*/ 50 w 102"/>
                <a:gd name="T57" fmla="*/ 0 h 102"/>
                <a:gd name="T58" fmla="*/ 60 w 102"/>
                <a:gd name="T59" fmla="*/ 0 h 102"/>
                <a:gd name="T60" fmla="*/ 70 w 102"/>
                <a:gd name="T61" fmla="*/ 4 h 102"/>
                <a:gd name="T62" fmla="*/ 78 w 102"/>
                <a:gd name="T63" fmla="*/ 8 h 102"/>
                <a:gd name="T64" fmla="*/ 86 w 102"/>
                <a:gd name="T65" fmla="*/ 14 h 102"/>
                <a:gd name="T66" fmla="*/ 92 w 102"/>
                <a:gd name="T67" fmla="*/ 22 h 102"/>
                <a:gd name="T68" fmla="*/ 98 w 102"/>
                <a:gd name="T69" fmla="*/ 32 h 102"/>
                <a:gd name="T70" fmla="*/ 100 w 102"/>
                <a:gd name="T71" fmla="*/ 40 h 102"/>
                <a:gd name="T72" fmla="*/ 102 w 102"/>
                <a:gd name="T73" fmla="*/ 50 h 102"/>
                <a:gd name="T74" fmla="*/ 102 w 102"/>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102" y="50"/>
                  </a:moveTo>
                  <a:lnTo>
                    <a:pt x="102" y="50"/>
                  </a:lnTo>
                  <a:lnTo>
                    <a:pt x="100" y="62"/>
                  </a:lnTo>
                  <a:lnTo>
                    <a:pt x="98" y="70"/>
                  </a:lnTo>
                  <a:lnTo>
                    <a:pt x="92" y="80"/>
                  </a:lnTo>
                  <a:lnTo>
                    <a:pt x="86" y="88"/>
                  </a:lnTo>
                  <a:lnTo>
                    <a:pt x="78" y="94"/>
                  </a:lnTo>
                  <a:lnTo>
                    <a:pt x="70" y="98"/>
                  </a:lnTo>
                  <a:lnTo>
                    <a:pt x="60" y="100"/>
                  </a:lnTo>
                  <a:lnTo>
                    <a:pt x="50" y="102"/>
                  </a:lnTo>
                  <a:lnTo>
                    <a:pt x="50" y="102"/>
                  </a:lnTo>
                  <a:lnTo>
                    <a:pt x="40" y="100"/>
                  </a:lnTo>
                  <a:lnTo>
                    <a:pt x="30" y="98"/>
                  </a:lnTo>
                  <a:lnTo>
                    <a:pt x="22" y="94"/>
                  </a:lnTo>
                  <a:lnTo>
                    <a:pt x="14" y="88"/>
                  </a:lnTo>
                  <a:lnTo>
                    <a:pt x="8" y="80"/>
                  </a:lnTo>
                  <a:lnTo>
                    <a:pt x="4" y="70"/>
                  </a:lnTo>
                  <a:lnTo>
                    <a:pt x="0" y="62"/>
                  </a:lnTo>
                  <a:lnTo>
                    <a:pt x="0" y="50"/>
                  </a:lnTo>
                  <a:lnTo>
                    <a:pt x="0" y="50"/>
                  </a:lnTo>
                  <a:lnTo>
                    <a:pt x="0" y="40"/>
                  </a:lnTo>
                  <a:lnTo>
                    <a:pt x="4" y="32"/>
                  </a:lnTo>
                  <a:lnTo>
                    <a:pt x="8" y="22"/>
                  </a:lnTo>
                  <a:lnTo>
                    <a:pt x="14" y="14"/>
                  </a:lnTo>
                  <a:lnTo>
                    <a:pt x="22" y="8"/>
                  </a:lnTo>
                  <a:lnTo>
                    <a:pt x="30" y="4"/>
                  </a:lnTo>
                  <a:lnTo>
                    <a:pt x="40" y="0"/>
                  </a:lnTo>
                  <a:lnTo>
                    <a:pt x="50" y="0"/>
                  </a:lnTo>
                  <a:lnTo>
                    <a:pt x="50" y="0"/>
                  </a:lnTo>
                  <a:lnTo>
                    <a:pt x="60" y="0"/>
                  </a:lnTo>
                  <a:lnTo>
                    <a:pt x="70" y="4"/>
                  </a:lnTo>
                  <a:lnTo>
                    <a:pt x="78" y="8"/>
                  </a:lnTo>
                  <a:lnTo>
                    <a:pt x="86" y="14"/>
                  </a:lnTo>
                  <a:lnTo>
                    <a:pt x="92" y="22"/>
                  </a:lnTo>
                  <a:lnTo>
                    <a:pt x="98" y="32"/>
                  </a:lnTo>
                  <a:lnTo>
                    <a:pt x="100" y="40"/>
                  </a:lnTo>
                  <a:lnTo>
                    <a:pt x="102" y="50"/>
                  </a:lnTo>
                  <a:lnTo>
                    <a:pt x="102" y="50"/>
                  </a:lnTo>
                  <a:close/>
                </a:path>
              </a:pathLst>
            </a:custGeom>
            <a:solidFill>
              <a:srgbClr val="FFFFFF"/>
            </a:solid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grpSp>
      <p:pic>
        <p:nvPicPr>
          <p:cNvPr id="4" name="Picture 3" descr="Ulkoilijoita tunturilla ">
            <a:extLst>
              <a:ext uri="{FF2B5EF4-FFF2-40B4-BE49-F238E27FC236}">
                <a16:creationId xmlns:a16="http://schemas.microsoft.com/office/drawing/2014/main" id="{FC71C256-CF1F-4AC0-9D9A-B15864C1C1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723" y="3184072"/>
            <a:ext cx="3764077" cy="2509384"/>
          </a:xfrm>
          <a:prstGeom prst="rect">
            <a:avLst/>
          </a:prstGeom>
        </p:spPr>
      </p:pic>
      <p:sp>
        <p:nvSpPr>
          <p:cNvPr id="49" name="TextBox 48">
            <a:extLst>
              <a:ext uri="{FF2B5EF4-FFF2-40B4-BE49-F238E27FC236}">
                <a16:creationId xmlns:a16="http://schemas.microsoft.com/office/drawing/2014/main" id="{F3506881-6DB3-47E5-BE47-BECEDF3D09A7}"/>
              </a:ext>
            </a:extLst>
          </p:cNvPr>
          <p:cNvSpPr txBox="1"/>
          <p:nvPr/>
        </p:nvSpPr>
        <p:spPr>
          <a:xfrm>
            <a:off x="9615863" y="5693456"/>
            <a:ext cx="2576137" cy="307777"/>
          </a:xfrm>
          <a:prstGeom prst="rect">
            <a:avLst/>
          </a:prstGeom>
          <a:noFill/>
        </p:spPr>
        <p:txBody>
          <a:bodyPr wrap="square" rtlCol="0">
            <a:spAutoFit/>
          </a:bodyPr>
          <a:lstStyle/>
          <a:p>
            <a:r>
              <a:rPr lang="fi-FI" sz="1400" dirty="0">
                <a:latin typeface="Montserrat" panose="00000500000000000000" pitchFamily="2" charset="0"/>
              </a:rPr>
              <a:t>Kuva: Tuija Lankia</a:t>
            </a:r>
            <a:endParaRPr lang="fi-FI" dirty="0">
              <a:latin typeface="Montserrat" panose="00000500000000000000" pitchFamily="2" charset="0"/>
            </a:endParaRPr>
          </a:p>
        </p:txBody>
      </p:sp>
    </p:spTree>
    <p:extLst>
      <p:ext uri="{BB962C8B-B14F-4D97-AF65-F5344CB8AC3E}">
        <p14:creationId xmlns:p14="http://schemas.microsoft.com/office/powerpoint/2010/main" val="229055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rmAutofit fontScale="90000"/>
          </a:bodyPr>
          <a:lstStyle/>
          <a:p>
            <a:r>
              <a:rPr lang="fi-FI" sz="4000" dirty="0">
                <a:latin typeface="Poppins" panose="00000500000000000000" pitchFamily="2" charset="0"/>
                <a:cs typeface="Poppins" panose="00000500000000000000" pitchFamily="2" charset="0"/>
              </a:rPr>
              <a:t>Ekosysteemitilinpidolla yhdenmukaista ja johdonmukaista tietoa strategian tueksi</a:t>
            </a:r>
            <a:endParaRPr lang="fi-FI" sz="4000" b="1" dirty="0">
              <a:solidFill>
                <a:srgbClr val="395152"/>
              </a:solidFill>
              <a:latin typeface="Poppins" panose="00000500000000000000" pitchFamily="2" charset="0"/>
              <a:cs typeface="Poppins" panose="00000500000000000000" pitchFamily="2" charset="0"/>
            </a:endParaRP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a:normAutofit/>
          </a:bodyPr>
          <a:lstStyle/>
          <a:p>
            <a:pPr marL="0" indent="0">
              <a:buNone/>
            </a:pPr>
            <a:endParaRPr lang="fi-FI" sz="2000" dirty="0">
              <a:latin typeface="Montserrat" panose="00000500000000000000" pitchFamily="2" charset="0"/>
            </a:endParaRPr>
          </a:p>
          <a:p>
            <a:pPr marL="514350" indent="-514350">
              <a:buAutoNum type="arabicPeriod"/>
            </a:pPr>
            <a:r>
              <a:rPr lang="fi-FI" sz="2000" dirty="0">
                <a:latin typeface="Montserrat" panose="00000500000000000000" pitchFamily="2" charset="0"/>
              </a:rPr>
              <a:t>Kuinka laajoja alueita on käytettävissä luonnon virkistyskäytölle, mitä ekosysteemityyppiä ne ovat, mikä on alueiden ekologinen tila</a:t>
            </a:r>
          </a:p>
          <a:p>
            <a:pPr marL="514350" indent="-514350">
              <a:buFont typeface="Arial" panose="020B0604020202020204" pitchFamily="34" charset="0"/>
              <a:buAutoNum type="arabicPeriod"/>
            </a:pPr>
            <a:r>
              <a:rPr lang="fi-FI" sz="2000" dirty="0">
                <a:latin typeface="Montserrat" panose="00000500000000000000" pitchFamily="2" charset="0"/>
              </a:rPr>
              <a:t>Kuinka paljon eri ekosysteemejä käytetään luonnon virkistyskäyttöön, ketkä käyttävät</a:t>
            </a:r>
          </a:p>
          <a:p>
            <a:pPr marL="514350" indent="-514350">
              <a:buFont typeface="Arial" panose="020B0604020202020204" pitchFamily="34" charset="0"/>
              <a:buAutoNum type="arabicPeriod"/>
            </a:pPr>
            <a:r>
              <a:rPr lang="fi-FI" sz="2000" dirty="0">
                <a:latin typeface="Montserrat" panose="00000500000000000000" pitchFamily="2" charset="0"/>
              </a:rPr>
              <a:t>Mikä on luonnon virkistysmahdollisuuksien taloudellinen arvo</a:t>
            </a:r>
          </a:p>
          <a:p>
            <a:pPr marL="0" indent="0">
              <a:buNone/>
            </a:pPr>
            <a:endParaRPr lang="fi-FI" sz="2000" b="1" dirty="0">
              <a:solidFill>
                <a:schemeClr val="tx1">
                  <a:lumMod val="85000"/>
                  <a:lumOff val="15000"/>
                </a:schemeClr>
              </a:solidFill>
              <a:latin typeface="Montserrat" pitchFamily="2" charset="77"/>
            </a:endParaRP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13" descr="Logo, company name&#10;&#10;Description automatically generated">
            <a:extLst>
              <a:ext uri="{FF2B5EF4-FFF2-40B4-BE49-F238E27FC236}">
                <a16:creationId xmlns:a16="http://schemas.microsoft.com/office/drawing/2014/main" id="{61C10A12-C06E-4B22-B2E1-400E706DF86F}"/>
              </a:ext>
            </a:extLst>
          </p:cNvPr>
          <p:cNvPicPr>
            <a:picLocks noChangeAspect="1"/>
          </p:cNvPicPr>
          <p:nvPr/>
        </p:nvPicPr>
        <p:blipFill>
          <a:blip r:embed="rId6"/>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325801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rmAutofit/>
          </a:bodyPr>
          <a:lstStyle/>
          <a:p>
            <a:r>
              <a:rPr lang="fi-FI" sz="4000" dirty="0">
                <a:latin typeface="Poppins" panose="00000500000000000000" pitchFamily="2" charset="0"/>
                <a:cs typeface="Poppins" panose="00000500000000000000" pitchFamily="2" charset="0"/>
              </a:rPr>
              <a:t>Ekosysteemitilinpidon mahdollisia hyötyjä</a:t>
            </a:r>
            <a:endParaRPr lang="fi-FI" sz="4000" b="1" dirty="0">
              <a:solidFill>
                <a:srgbClr val="395152"/>
              </a:solidFill>
              <a:latin typeface="Poppins" panose="00000500000000000000" pitchFamily="2" charset="0"/>
              <a:cs typeface="Poppins" panose="00000500000000000000" pitchFamily="2" charset="0"/>
            </a:endParaRP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a:normAutofit/>
          </a:bodyPr>
          <a:lstStyle/>
          <a:p>
            <a:r>
              <a:rPr lang="fi-FI" sz="2000" dirty="0">
                <a:latin typeface="Montserrat" panose="00000500000000000000" pitchFamily="2" charset="0"/>
                <a:ea typeface="Calibri" panose="020F0502020204030204" pitchFamily="34" charset="0"/>
                <a:cs typeface="Times New Roman" panose="02020603050405020304" pitchFamily="18" charset="0"/>
              </a:rPr>
              <a:t>Tukea maankäytön suunnitteluun</a:t>
            </a:r>
          </a:p>
          <a:p>
            <a:pPr lvl="1"/>
            <a:r>
              <a:rPr lang="fi-FI" sz="1600" dirty="0">
                <a:latin typeface="Montserrat" panose="00000500000000000000" pitchFamily="2" charset="0"/>
                <a:ea typeface="Calibri" panose="020F0502020204030204" pitchFamily="34" charset="0"/>
                <a:cs typeface="Times New Roman" panose="02020603050405020304" pitchFamily="18" charset="0"/>
              </a:rPr>
              <a:t>Esim. kysyntäpiikkien ja alueiden puutteiden tunnistaminen</a:t>
            </a:r>
          </a:p>
          <a:p>
            <a:pPr lvl="1"/>
            <a:r>
              <a:rPr lang="fi-FI" sz="1600" dirty="0">
                <a:latin typeface="Montserrat" panose="00000500000000000000" pitchFamily="2" charset="0"/>
                <a:ea typeface="Calibri" panose="020F0502020204030204" pitchFamily="34" charset="0"/>
                <a:cs typeface="Times New Roman" panose="02020603050405020304" pitchFamily="18" charset="0"/>
              </a:rPr>
              <a:t>Alueiden priorisoinnit ja investointien tarpeet</a:t>
            </a:r>
          </a:p>
          <a:p>
            <a:pPr lvl="1"/>
            <a:r>
              <a:rPr lang="fi-FI" sz="1600" dirty="0">
                <a:latin typeface="Montserrat" panose="00000500000000000000" pitchFamily="2" charset="0"/>
                <a:ea typeface="Calibri" panose="020F0502020204030204" pitchFamily="34" charset="0"/>
                <a:cs typeface="Times New Roman" panose="02020603050405020304" pitchFamily="18" charset="0"/>
              </a:rPr>
              <a:t>Ekologisen tilan seuranta</a:t>
            </a:r>
          </a:p>
          <a:p>
            <a:pPr marL="457200" lvl="1" indent="0">
              <a:buNone/>
            </a:pPr>
            <a:endParaRPr lang="fi-FI" sz="1600" dirty="0">
              <a:latin typeface="Montserrat" panose="00000500000000000000" pitchFamily="2" charset="0"/>
              <a:ea typeface="Calibri" panose="020F0502020204030204" pitchFamily="34" charset="0"/>
              <a:cs typeface="Times New Roman" panose="02020603050405020304" pitchFamily="18" charset="0"/>
            </a:endParaRPr>
          </a:p>
          <a:p>
            <a:r>
              <a:rPr lang="fi-FI" sz="2000" dirty="0">
                <a:latin typeface="Montserrat" panose="00000500000000000000" pitchFamily="2" charset="0"/>
                <a:cs typeface="Times New Roman" panose="02020603050405020304" pitchFamily="18" charset="0"/>
              </a:rPr>
              <a:t>Aikasarja tietoa muutoksista</a:t>
            </a:r>
          </a:p>
          <a:p>
            <a:r>
              <a:rPr lang="fi-FI" sz="2000" dirty="0">
                <a:latin typeface="Montserrat" panose="00000500000000000000" pitchFamily="2" charset="0"/>
                <a:cs typeface="Times New Roman" panose="02020603050405020304" pitchFamily="18" charset="0"/>
              </a:rPr>
              <a:t>Trendien seuranta esimerkiksi ilmaston muuttuessa</a:t>
            </a:r>
          </a:p>
          <a:p>
            <a:r>
              <a:rPr lang="fi-FI" sz="2000" dirty="0">
                <a:latin typeface="Montserrat" panose="00000500000000000000" pitchFamily="2" charset="0"/>
                <a:cs typeface="Times New Roman" panose="02020603050405020304" pitchFamily="18" charset="0"/>
              </a:rPr>
              <a:t>Tulevan ennakointi</a:t>
            </a:r>
          </a:p>
          <a:p>
            <a:r>
              <a:rPr lang="fi-FI" sz="2000" dirty="0">
                <a:latin typeface="Montserrat" panose="00000500000000000000" pitchFamily="2" charset="0"/>
                <a:cs typeface="Times New Roman" panose="02020603050405020304" pitchFamily="18" charset="0"/>
              </a:rPr>
              <a:t>Tavoitteiden seuranta</a:t>
            </a:r>
          </a:p>
          <a:p>
            <a:r>
              <a:rPr lang="fi-FI" sz="2000" dirty="0">
                <a:latin typeface="Montserrat" panose="00000500000000000000" pitchFamily="2" charset="0"/>
                <a:cs typeface="Times New Roman" panose="02020603050405020304" pitchFamily="18" charset="0"/>
              </a:rPr>
              <a:t>Vertailukelpoinen tieto eri alueiden ja ekosysteemipalveluiden välillä</a:t>
            </a:r>
            <a:endParaRPr lang="fi-FI" sz="1800" dirty="0">
              <a:latin typeface="Calibri" panose="020F0502020204030204" pitchFamily="34" charset="0"/>
              <a:cs typeface="Times New Roman" panose="02020603050405020304" pitchFamily="18" charset="0"/>
            </a:endParaRP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13" descr="Logo, company name&#10;&#10;Description automatically generated">
            <a:extLst>
              <a:ext uri="{FF2B5EF4-FFF2-40B4-BE49-F238E27FC236}">
                <a16:creationId xmlns:a16="http://schemas.microsoft.com/office/drawing/2014/main" id="{860B43B6-6AF7-49F7-8D8C-887696953E98}"/>
              </a:ext>
            </a:extLst>
          </p:cNvPr>
          <p:cNvPicPr>
            <a:picLocks noChangeAspect="1"/>
          </p:cNvPicPr>
          <p:nvPr/>
        </p:nvPicPr>
        <p:blipFill>
          <a:blip r:embed="rId6"/>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182840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F9A9-528A-4CC4-B5E2-8AB32A3F6E33}"/>
              </a:ext>
            </a:extLst>
          </p:cNvPr>
          <p:cNvSpPr>
            <a:spLocks noGrp="1"/>
          </p:cNvSpPr>
          <p:nvPr>
            <p:ph type="title"/>
          </p:nvPr>
        </p:nvSpPr>
        <p:spPr/>
        <p:txBody>
          <a:bodyPr>
            <a:normAutofit/>
          </a:bodyPr>
          <a:lstStyle/>
          <a:p>
            <a:r>
              <a:rPr lang="fi-FI" sz="4000" dirty="0">
                <a:latin typeface="Poppins" panose="00000500000000000000" pitchFamily="2" charset="0"/>
                <a:cs typeface="Poppins" panose="00000500000000000000" pitchFamily="2" charset="0"/>
              </a:rPr>
              <a:t>Mitä virkistyskäyttötieto on käytännössä? (1)</a:t>
            </a:r>
          </a:p>
        </p:txBody>
      </p:sp>
      <p:pic>
        <p:nvPicPr>
          <p:cNvPr id="4" name="Picture 3" descr="Esimerkki virkistyskäyttötilinpidosta, kuva tilinpitotaulukosta">
            <a:extLst>
              <a:ext uri="{FF2B5EF4-FFF2-40B4-BE49-F238E27FC236}">
                <a16:creationId xmlns:a16="http://schemas.microsoft.com/office/drawing/2014/main" id="{93AD825F-D845-441D-BBE0-A8329973B33D}"/>
              </a:ext>
            </a:extLst>
          </p:cNvPr>
          <p:cNvPicPr>
            <a:picLocks noChangeAspect="1"/>
          </p:cNvPicPr>
          <p:nvPr/>
        </p:nvPicPr>
        <p:blipFill>
          <a:blip r:embed="rId3"/>
          <a:stretch>
            <a:fillRect/>
          </a:stretch>
        </p:blipFill>
        <p:spPr>
          <a:xfrm>
            <a:off x="2307454" y="2204358"/>
            <a:ext cx="9046346" cy="4135472"/>
          </a:xfrm>
          <a:prstGeom prst="rect">
            <a:avLst/>
          </a:prstGeom>
        </p:spPr>
      </p:pic>
      <p:sp>
        <p:nvSpPr>
          <p:cNvPr id="5" name="TextBox 4">
            <a:extLst>
              <a:ext uri="{FF2B5EF4-FFF2-40B4-BE49-F238E27FC236}">
                <a16:creationId xmlns:a16="http://schemas.microsoft.com/office/drawing/2014/main" id="{B899F503-E638-4A24-BBE6-4BEB931E7454}"/>
              </a:ext>
            </a:extLst>
          </p:cNvPr>
          <p:cNvSpPr txBox="1"/>
          <p:nvPr/>
        </p:nvSpPr>
        <p:spPr>
          <a:xfrm>
            <a:off x="1005625" y="2454606"/>
            <a:ext cx="3252537" cy="1631216"/>
          </a:xfrm>
          <a:prstGeom prst="rect">
            <a:avLst/>
          </a:prstGeom>
          <a:noFill/>
        </p:spPr>
        <p:txBody>
          <a:bodyPr wrap="square" rtlCol="0">
            <a:spAutoFit/>
          </a:bodyPr>
          <a:lstStyle/>
          <a:p>
            <a:r>
              <a:rPr lang="fi-FI" sz="2000" dirty="0">
                <a:latin typeface="Montserrat" panose="00000500000000000000" pitchFamily="2" charset="0"/>
              </a:rPr>
              <a:t>Esim. Lintuharrastuspäivät eri ekosysteemityypeittäin Yhdysvalloissa (</a:t>
            </a:r>
            <a:r>
              <a:rPr lang="fi-FI" sz="2000" dirty="0" err="1">
                <a:latin typeface="Montserrat" panose="00000500000000000000" pitchFamily="2" charset="0"/>
              </a:rPr>
              <a:t>Warnell</a:t>
            </a:r>
            <a:r>
              <a:rPr lang="fi-FI" sz="2000" dirty="0">
                <a:latin typeface="Montserrat" panose="00000500000000000000" pitchFamily="2" charset="0"/>
              </a:rPr>
              <a:t> et al. 2020):</a:t>
            </a:r>
          </a:p>
        </p:txBody>
      </p:sp>
      <p:sp>
        <p:nvSpPr>
          <p:cNvPr id="6" name="TextBox 5">
            <a:extLst>
              <a:ext uri="{FF2B5EF4-FFF2-40B4-BE49-F238E27FC236}">
                <a16:creationId xmlns:a16="http://schemas.microsoft.com/office/drawing/2014/main" id="{06651370-E3A2-418D-854E-731B884981DE}"/>
              </a:ext>
            </a:extLst>
          </p:cNvPr>
          <p:cNvSpPr txBox="1"/>
          <p:nvPr/>
        </p:nvSpPr>
        <p:spPr>
          <a:xfrm>
            <a:off x="838200" y="1997716"/>
            <a:ext cx="4678575" cy="400110"/>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ontserrat" panose="00000500000000000000" pitchFamily="2" charset="0"/>
              </a:rPr>
              <a:t>Taulukkomuotoinen tieto</a:t>
            </a:r>
          </a:p>
        </p:txBody>
      </p:sp>
    </p:spTree>
    <p:extLst>
      <p:ext uri="{BB962C8B-B14F-4D97-AF65-F5344CB8AC3E}">
        <p14:creationId xmlns:p14="http://schemas.microsoft.com/office/powerpoint/2010/main" val="49573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65DC18C-A154-4C51-9CE5-02ACB52F5E30}"/>
              </a:ext>
            </a:extLst>
          </p:cNvPr>
          <p:cNvSpPr>
            <a:spLocks noGrp="1"/>
          </p:cNvSpPr>
          <p:nvPr>
            <p:ph type="title"/>
          </p:nvPr>
        </p:nvSpPr>
        <p:spPr>
          <a:xfrm>
            <a:off x="838200" y="365125"/>
            <a:ext cx="10515600" cy="1325563"/>
          </a:xfrm>
        </p:spPr>
        <p:txBody>
          <a:bodyPr>
            <a:normAutofit/>
          </a:bodyPr>
          <a:lstStyle/>
          <a:p>
            <a:r>
              <a:rPr lang="fi-FI" sz="4000" dirty="0">
                <a:latin typeface="Poppins" panose="00000500000000000000" pitchFamily="2" charset="0"/>
                <a:cs typeface="Poppins" panose="00000500000000000000" pitchFamily="2" charset="0"/>
              </a:rPr>
              <a:t>Mitä virkistyskäyttötieto on käytännössä? (2)</a:t>
            </a:r>
          </a:p>
        </p:txBody>
      </p:sp>
      <p:sp>
        <p:nvSpPr>
          <p:cNvPr id="15" name="TextBox 14">
            <a:extLst>
              <a:ext uri="{FF2B5EF4-FFF2-40B4-BE49-F238E27FC236}">
                <a16:creationId xmlns:a16="http://schemas.microsoft.com/office/drawing/2014/main" id="{ECD26EAE-C143-4A39-B649-7075F44FE5B7}"/>
              </a:ext>
            </a:extLst>
          </p:cNvPr>
          <p:cNvSpPr txBox="1"/>
          <p:nvPr/>
        </p:nvSpPr>
        <p:spPr>
          <a:xfrm>
            <a:off x="727762" y="2076754"/>
            <a:ext cx="4678575" cy="400110"/>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ontserrat" panose="00000500000000000000" pitchFamily="2" charset="0"/>
              </a:rPr>
              <a:t>Taulukkomuotoinen tieto</a:t>
            </a:r>
          </a:p>
        </p:txBody>
      </p:sp>
      <p:sp>
        <p:nvSpPr>
          <p:cNvPr id="13" name="TextBox 12">
            <a:extLst>
              <a:ext uri="{FF2B5EF4-FFF2-40B4-BE49-F238E27FC236}">
                <a16:creationId xmlns:a16="http://schemas.microsoft.com/office/drawing/2014/main" id="{C5D6DCE3-0D9E-46F3-981F-A8250EDFCB64}"/>
              </a:ext>
            </a:extLst>
          </p:cNvPr>
          <p:cNvSpPr txBox="1"/>
          <p:nvPr/>
        </p:nvSpPr>
        <p:spPr>
          <a:xfrm>
            <a:off x="1001536" y="2686659"/>
            <a:ext cx="4678575" cy="1323439"/>
          </a:xfrm>
          <a:prstGeom prst="rect">
            <a:avLst/>
          </a:prstGeom>
          <a:noFill/>
        </p:spPr>
        <p:txBody>
          <a:bodyPr wrap="square" rtlCol="0">
            <a:spAutoFit/>
          </a:bodyPr>
          <a:lstStyle/>
          <a:p>
            <a:r>
              <a:rPr lang="fi-FI" sz="2000" dirty="0">
                <a:latin typeface="Montserrat" panose="00000500000000000000" pitchFamily="2" charset="0"/>
              </a:rPr>
              <a:t>Esim. Lintuharrastuspäivät Yhdysvalloissa käyttäjäryhmittäin (teollisuus, valtio, kotitaloudet) (</a:t>
            </a:r>
            <a:r>
              <a:rPr lang="fi-FI" sz="2000" dirty="0" err="1">
                <a:latin typeface="Montserrat" panose="00000500000000000000" pitchFamily="2" charset="0"/>
              </a:rPr>
              <a:t>Warnell</a:t>
            </a:r>
            <a:r>
              <a:rPr lang="fi-FI" sz="2000" dirty="0">
                <a:latin typeface="Montserrat" panose="00000500000000000000" pitchFamily="2" charset="0"/>
              </a:rPr>
              <a:t> et al. 2020).</a:t>
            </a:r>
          </a:p>
        </p:txBody>
      </p:sp>
      <p:pic>
        <p:nvPicPr>
          <p:cNvPr id="14" name="Picture 13" descr="Esimerkki virkistyskäyttötilinpidosta, kuva tilinpitotaulukosta">
            <a:extLst>
              <a:ext uri="{FF2B5EF4-FFF2-40B4-BE49-F238E27FC236}">
                <a16:creationId xmlns:a16="http://schemas.microsoft.com/office/drawing/2014/main" id="{ED47AE58-829D-43F7-B72B-47FE8957ADB1}"/>
              </a:ext>
            </a:extLst>
          </p:cNvPr>
          <p:cNvPicPr>
            <a:picLocks noChangeAspect="1"/>
          </p:cNvPicPr>
          <p:nvPr/>
        </p:nvPicPr>
        <p:blipFill>
          <a:blip r:embed="rId3"/>
          <a:stretch>
            <a:fillRect/>
          </a:stretch>
        </p:blipFill>
        <p:spPr>
          <a:xfrm>
            <a:off x="3180774" y="3348380"/>
            <a:ext cx="8009690" cy="2352447"/>
          </a:xfrm>
          <a:prstGeom prst="rect">
            <a:avLst/>
          </a:prstGeom>
        </p:spPr>
      </p:pic>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7" name="Picture 16">
            <a:extLst>
              <a:ext uri="{FF2B5EF4-FFF2-40B4-BE49-F238E27FC236}">
                <a16:creationId xmlns:a16="http://schemas.microsoft.com/office/drawing/2014/main" id="{B7BC4D4E-A430-49D2-BA3F-EBDF008D6F1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512158" y="6029690"/>
            <a:ext cx="971173" cy="796362"/>
          </a:xfrm>
          <a:prstGeom prst="rect">
            <a:avLst/>
          </a:prstGeom>
        </p:spPr>
      </p:pic>
    </p:spTree>
    <p:extLst>
      <p:ext uri="{BB962C8B-B14F-4D97-AF65-F5344CB8AC3E}">
        <p14:creationId xmlns:p14="http://schemas.microsoft.com/office/powerpoint/2010/main" val="14935967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4AA3914AEF08B46B5748BAD0C9343D1" ma:contentTypeVersion="12" ma:contentTypeDescription="Luo uusi asiakirja." ma:contentTypeScope="" ma:versionID="dad1d199a788a2cfc67a3335c2c1394d">
  <xsd:schema xmlns:xsd="http://www.w3.org/2001/XMLSchema" xmlns:xs="http://www.w3.org/2001/XMLSchema" xmlns:p="http://schemas.microsoft.com/office/2006/metadata/properties" xmlns:ns2="40a89f8e-2002-4b92-9e39-307302374348" xmlns:ns3="b789af2a-8775-471c-b549-654095ec777f" targetNamespace="http://schemas.microsoft.com/office/2006/metadata/properties" ma:root="true" ma:fieldsID="18ba2de84fc51442f682dc56bbad95e9" ns2:_="" ns3:_="">
    <xsd:import namespace="40a89f8e-2002-4b92-9e39-307302374348"/>
    <xsd:import namespace="b789af2a-8775-471c-b549-654095ec7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89f8e-2002-4b92-9e39-307302374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f0c6d1fd-3a9d-41b9-87db-5b8f164e01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9af2a-8775-471c-b549-654095ec777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94f2b4bf-e1d0-4a8a-8534-b9b53314324c}" ma:internalName="TaxCatchAll" ma:showField="CatchAllData" ma:web="b789af2a-8775-471c-b549-654095ec7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a89f8e-2002-4b92-9e39-307302374348">
      <Terms xmlns="http://schemas.microsoft.com/office/infopath/2007/PartnerControls"/>
    </lcf76f155ced4ddcb4097134ff3c332f>
    <TaxCatchAll xmlns="b789af2a-8775-471c-b549-654095ec777f" xsi:nil="true"/>
    <SharedWithUsers xmlns="b789af2a-8775-471c-b549-654095ec777f">
      <UserInfo>
        <DisplayName/>
        <AccountId xsi:nil="true"/>
        <AccountType/>
      </UserInfo>
    </SharedWithUsers>
  </documentManagement>
</p:properties>
</file>

<file path=customXml/itemProps1.xml><?xml version="1.0" encoding="utf-8"?>
<ds:datastoreItem xmlns:ds="http://schemas.openxmlformats.org/officeDocument/2006/customXml" ds:itemID="{183D57D0-0B2A-4B7E-8953-9ABF4471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89f8e-2002-4b92-9e39-307302374348"/>
    <ds:schemaRef ds:uri="b789af2a-8775-471c-b549-654095ec7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D8718B-5C09-48FE-9486-234459926C02}">
  <ds:schemaRefs>
    <ds:schemaRef ds:uri="http://schemas.microsoft.com/sharepoint/v3/contenttype/forms"/>
  </ds:schemaRefs>
</ds:datastoreItem>
</file>

<file path=customXml/itemProps3.xml><?xml version="1.0" encoding="utf-8"?>
<ds:datastoreItem xmlns:ds="http://schemas.openxmlformats.org/officeDocument/2006/customXml" ds:itemID="{9BB638F7-20E7-485E-AC8D-E3494DE85829}">
  <ds:schemaRefs>
    <ds:schemaRef ds:uri="http://schemas.microsoft.com/office/2006/metadata/properties"/>
    <ds:schemaRef ds:uri="http://purl.org/dc/elements/1.1/"/>
    <ds:schemaRef ds:uri="b789af2a-8775-471c-b549-654095ec777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40a89f8e-2002-4b92-9e39-30730237434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2417</TotalTime>
  <Words>1287</Words>
  <Application>Microsoft Office PowerPoint</Application>
  <PresentationFormat>Laajakuva</PresentationFormat>
  <Paragraphs>175</Paragraphs>
  <Slides>16</Slides>
  <Notes>15</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16</vt:i4>
      </vt:variant>
    </vt:vector>
  </HeadingPairs>
  <TitlesOfParts>
    <vt:vector size="23" baseType="lpstr">
      <vt:lpstr>Arial</vt:lpstr>
      <vt:lpstr>Calibri</vt:lpstr>
      <vt:lpstr>Calibri Light</vt:lpstr>
      <vt:lpstr>Montserrat</vt:lpstr>
      <vt:lpstr>Poppins</vt:lpstr>
      <vt:lpstr>Roboto</vt:lpstr>
      <vt:lpstr>Office-teema</vt:lpstr>
      <vt:lpstr>Tilinpito virkistyskäyttöstrategian tukena</vt:lpstr>
      <vt:lpstr>Tilinpidolla luonnon virkistyskäytön yhteiskunnallinen merkitys näkyväksi</vt:lpstr>
      <vt:lpstr>Kansallinen luonnon virkistyskäytön strategia 2030</vt:lpstr>
      <vt:lpstr>Virkistyskäyttöstrategian tavoitteet</vt:lpstr>
      <vt:lpstr>Strategian toimintalinjauksia tiedolla johtamiseen</vt:lpstr>
      <vt:lpstr>Ekosysteemitilinpidolla yhdenmukaista ja johdonmukaista tietoa strategian tueksi</vt:lpstr>
      <vt:lpstr>Ekosysteemitilinpidon mahdollisia hyötyjä</vt:lpstr>
      <vt:lpstr>Mitä virkistyskäyttötieto on käytännössä? (1)</vt:lpstr>
      <vt:lpstr>Mitä virkistyskäyttötieto on käytännössä? (2)</vt:lpstr>
      <vt:lpstr>Mitä virkistyskäyttötieto on käytännössä? (3)</vt:lpstr>
      <vt:lpstr>Mitä virkistyskäyttötieto on käytännössä? (4)</vt:lpstr>
      <vt:lpstr>Mitä virkistyskäyttötieto on käytännössä? (5)</vt:lpstr>
      <vt:lpstr>Virkistystilinpito ja aineistot Suomessa</vt:lpstr>
      <vt:lpstr>Lopuksi</vt:lpstr>
      <vt:lpstr>Viitteet</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ekosysteemitilinpidon toimijaverkostoa_Virkistyskäyttö</dc:title>
  <dc:creator>Microsoft Office User</dc:creator>
  <cp:lastModifiedBy>Hurskainen Pekka</cp:lastModifiedBy>
  <cp:revision>140</cp:revision>
  <dcterms:created xsi:type="dcterms:W3CDTF">2020-12-08T11:10:52Z</dcterms:created>
  <dcterms:modified xsi:type="dcterms:W3CDTF">2022-06-16T07:39:27Z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0x01010034AA3914AEF08B46B5748BAD0C9343D1</vt:lpwstr>
  </property>
  <property fmtid="{D5CDD505-2E9C-101B-9397-08002B2CF9AE}" pid="3" name="MediaServiceImageTags">
    <vt:lpwstr/>
  </property>
  <property fmtid="{D5CDD505-2E9C-101B-9397-08002B2CF9AE}" pid="4" name="Order">
    <vt:lpwstr>45700.0000000000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